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6" r:id="rId2"/>
    <p:sldId id="257" r:id="rId3"/>
    <p:sldId id="258" r:id="rId4"/>
    <p:sldId id="264" r:id="rId5"/>
    <p:sldId id="262" r:id="rId6"/>
    <p:sldId id="283" r:id="rId7"/>
    <p:sldId id="268" r:id="rId8"/>
    <p:sldId id="265" r:id="rId9"/>
    <p:sldId id="270" r:id="rId10"/>
    <p:sldId id="275" r:id="rId11"/>
    <p:sldId id="284" r:id="rId12"/>
    <p:sldId id="269" r:id="rId13"/>
    <p:sldId id="266" r:id="rId14"/>
    <p:sldId id="285" r:id="rId15"/>
    <p:sldId id="286" r:id="rId16"/>
    <p:sldId id="280" r:id="rId17"/>
    <p:sldId id="306" r:id="rId18"/>
    <p:sldId id="327" r:id="rId19"/>
    <p:sldId id="287" r:id="rId20"/>
    <p:sldId id="281" r:id="rId21"/>
    <p:sldId id="276" r:id="rId22"/>
    <p:sldId id="288" r:id="rId23"/>
    <p:sldId id="289" r:id="rId24"/>
    <p:sldId id="290" r:id="rId25"/>
    <p:sldId id="295" r:id="rId26"/>
    <p:sldId id="328" r:id="rId27"/>
    <p:sldId id="296" r:id="rId28"/>
    <p:sldId id="310" r:id="rId29"/>
    <p:sldId id="311" r:id="rId30"/>
    <p:sldId id="312" r:id="rId31"/>
    <p:sldId id="313" r:id="rId32"/>
    <p:sldId id="314" r:id="rId33"/>
    <p:sldId id="315" r:id="rId34"/>
    <p:sldId id="316" r:id="rId35"/>
    <p:sldId id="317" r:id="rId36"/>
    <p:sldId id="318" r:id="rId37"/>
    <p:sldId id="320" r:id="rId38"/>
    <p:sldId id="319" r:id="rId39"/>
    <p:sldId id="325" r:id="rId40"/>
    <p:sldId id="323" r:id="rId41"/>
    <p:sldId id="322" r:id="rId42"/>
    <p:sldId id="324" r:id="rId43"/>
    <p:sldId id="308" r:id="rId44"/>
    <p:sldId id="309"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70" autoAdjust="0"/>
    <p:restoredTop sz="94660"/>
  </p:normalViewPr>
  <p:slideViewPr>
    <p:cSldViewPr>
      <p:cViewPr varScale="1">
        <p:scale>
          <a:sx n="129" d="100"/>
          <a:sy n="129" d="100"/>
        </p:scale>
        <p:origin x="160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nngroup.com/articles/success-rate-the-simplest-usability-metric/" TargetMode="External"/><Relationship Id="rId2" Type="http://schemas.openxmlformats.org/officeDocument/2006/relationships/hyperlink" Target="http://www.nngroup.com/articles/usability-101-introduction-to-usabilit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nngroup.com/articles/success-rate-the-simplest-usability-metric/"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nngroup.com/articles/success-rate-the-simplest-usability-metric/"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nngroup.com/articles/success-rate-the-simplest-usability-metric/"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C20A8F-7DFE-EE4F-807A-D670A190D916}"/>
              </a:ext>
            </a:extLst>
          </p:cNvPr>
          <p:cNvSpPr/>
          <p:nvPr/>
        </p:nvSpPr>
        <p:spPr>
          <a:xfrm>
            <a:off x="780534" y="2438400"/>
            <a:ext cx="7980070" cy="2923877"/>
          </a:xfrm>
          <a:prstGeom prst="rect">
            <a:avLst/>
          </a:prstGeom>
        </p:spPr>
        <p:txBody>
          <a:bodyPr wrap="none">
            <a:spAutoFit/>
          </a:bodyPr>
          <a:lstStyle/>
          <a:p>
            <a:pPr algn="ctr"/>
            <a:r>
              <a:rPr lang="en-GB" sz="6000" b="1" dirty="0">
                <a:latin typeface="Century Gothic" pitchFamily="34" charset="0"/>
              </a:rPr>
              <a:t>Usability Testing</a:t>
            </a:r>
          </a:p>
          <a:p>
            <a:pPr algn="ctr"/>
            <a:r>
              <a:rPr lang="en-GB" sz="4400" dirty="0">
                <a:latin typeface="Century Gothic" pitchFamily="34" charset="0"/>
              </a:rPr>
              <a:t>POC </a:t>
            </a:r>
            <a:r>
              <a:rPr lang="en-GB" sz="1050" dirty="0">
                <a:latin typeface="Century Gothic" pitchFamily="34" charset="0"/>
              </a:rPr>
              <a:t>Proof of Concept  </a:t>
            </a:r>
            <a:r>
              <a:rPr lang="en-GB" sz="4400" dirty="0">
                <a:latin typeface="Century Gothic" pitchFamily="34" charset="0"/>
              </a:rPr>
              <a:t>= MVP </a:t>
            </a:r>
            <a:r>
              <a:rPr lang="en-GB" sz="1050" dirty="0">
                <a:latin typeface="Century Gothic" pitchFamily="34" charset="0"/>
              </a:rPr>
              <a:t>Minimum Viable Product</a:t>
            </a:r>
            <a:r>
              <a:rPr lang="en-GB" sz="4400" dirty="0">
                <a:latin typeface="Century Gothic" pitchFamily="34" charset="0"/>
              </a:rPr>
              <a:t> </a:t>
            </a:r>
          </a:p>
          <a:p>
            <a:pPr algn="ctr"/>
            <a:endParaRPr lang="en-GB" sz="4400" dirty="0">
              <a:latin typeface="Century Gothic" pitchFamily="34" charset="0"/>
            </a:endParaRPr>
          </a:p>
          <a:p>
            <a:pPr algn="ctr"/>
            <a:r>
              <a:rPr lang="en-GB" sz="3600" dirty="0">
                <a:latin typeface="Century Gothic" pitchFamily="34" charset="0"/>
              </a:rPr>
              <a:t>UX = UR + IA + IXD + CD + </a:t>
            </a:r>
            <a:r>
              <a:rPr lang="en-GB" sz="3600" dirty="0">
                <a:solidFill>
                  <a:srgbClr val="7030A0"/>
                </a:solidFill>
                <a:latin typeface="Century Gothic" pitchFamily="34" charset="0"/>
              </a:rPr>
              <a:t>Usability</a:t>
            </a:r>
            <a:r>
              <a:rPr lang="en-GB" sz="3600" dirty="0">
                <a:latin typeface="Century Gothic" pitchFamily="34" charset="0"/>
              </a:rPr>
              <a:t>  </a:t>
            </a:r>
          </a:p>
        </p:txBody>
      </p:sp>
    </p:spTree>
    <p:extLst>
      <p:ext uri="{BB962C8B-B14F-4D97-AF65-F5344CB8AC3E}">
        <p14:creationId xmlns:p14="http://schemas.microsoft.com/office/powerpoint/2010/main" val="1925335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0" y="609600"/>
            <a:ext cx="6324600" cy="646331"/>
          </a:xfrm>
          <a:prstGeom prst="rect">
            <a:avLst/>
          </a:prstGeom>
          <a:noFill/>
        </p:spPr>
        <p:txBody>
          <a:bodyPr wrap="square" rtlCol="0">
            <a:spAutoFit/>
          </a:bodyPr>
          <a:lstStyle/>
          <a:p>
            <a:pPr algn="ctr"/>
            <a:r>
              <a:rPr lang="en-GB" dirty="0">
                <a:effectLst>
                  <a:outerShdw blurRad="38100" dist="38100" dir="2700000" algn="tl">
                    <a:srgbClr val="000000">
                      <a:alpha val="43137"/>
                    </a:srgbClr>
                  </a:outerShdw>
                </a:effectLst>
                <a:latin typeface="Century Gothic" panose="020B0502020202020204" pitchFamily="34" charset="0"/>
              </a:rPr>
              <a:t>How Inductive/Deductive thing fits into Usability testing and my final year project?</a:t>
            </a:r>
          </a:p>
        </p:txBody>
      </p:sp>
      <p:sp>
        <p:nvSpPr>
          <p:cNvPr id="5" name="TextBox 4"/>
          <p:cNvSpPr txBox="1"/>
          <p:nvPr/>
        </p:nvSpPr>
        <p:spPr>
          <a:xfrm>
            <a:off x="1066800" y="2133600"/>
            <a:ext cx="2895600" cy="3139321"/>
          </a:xfrm>
          <a:prstGeom prst="rect">
            <a:avLst/>
          </a:prstGeom>
          <a:noFill/>
        </p:spPr>
        <p:txBody>
          <a:bodyPr wrap="square" rtlCol="0">
            <a:spAutoFit/>
          </a:bodyPr>
          <a:lstStyle/>
          <a:p>
            <a:r>
              <a:rPr lang="en-GB" dirty="0">
                <a:latin typeface="Century Gothic" panose="020B0502020202020204" pitchFamily="34" charset="0"/>
              </a:rPr>
              <a:t>Project Objectives</a:t>
            </a:r>
          </a:p>
          <a:p>
            <a:endParaRPr lang="en-GB" dirty="0">
              <a:latin typeface="Century Gothic" panose="020B0502020202020204" pitchFamily="34" charset="0"/>
            </a:endParaRPr>
          </a:p>
          <a:p>
            <a:r>
              <a:rPr lang="en-GB" dirty="0">
                <a:latin typeface="Century Gothic" panose="020B0502020202020204" pitchFamily="34" charset="0"/>
              </a:rPr>
              <a:t>Project Evaluation</a:t>
            </a:r>
          </a:p>
          <a:p>
            <a:endParaRPr lang="en-GB" dirty="0">
              <a:latin typeface="Century Gothic" panose="020B0502020202020204" pitchFamily="34" charset="0"/>
            </a:endParaRPr>
          </a:p>
          <a:p>
            <a:r>
              <a:rPr lang="en-GB" dirty="0">
                <a:latin typeface="Century Gothic" panose="020B0502020202020204" pitchFamily="34" charset="0"/>
              </a:rPr>
              <a:t>Test Metrics </a:t>
            </a:r>
          </a:p>
          <a:p>
            <a:endParaRPr lang="en-GB" dirty="0">
              <a:latin typeface="Century Gothic" panose="020B0502020202020204" pitchFamily="34" charset="0"/>
            </a:endParaRPr>
          </a:p>
          <a:p>
            <a:r>
              <a:rPr lang="en-GB" dirty="0">
                <a:latin typeface="Century Gothic" panose="020B0502020202020204" pitchFamily="34" charset="0"/>
              </a:rPr>
              <a:t>Test </a:t>
            </a:r>
          </a:p>
          <a:p>
            <a:endParaRPr lang="en-GB" dirty="0">
              <a:latin typeface="Century Gothic" panose="020B0502020202020204" pitchFamily="34" charset="0"/>
            </a:endParaRPr>
          </a:p>
          <a:p>
            <a:r>
              <a:rPr lang="en-GB" dirty="0">
                <a:latin typeface="Century Gothic" panose="020B0502020202020204" pitchFamily="34" charset="0"/>
              </a:rPr>
              <a:t>Confirm </a:t>
            </a:r>
          </a:p>
          <a:p>
            <a:r>
              <a:rPr lang="en-GB" dirty="0"/>
              <a:t> </a:t>
            </a:r>
          </a:p>
          <a:p>
            <a:endParaRPr lang="en-GB" dirty="0"/>
          </a:p>
        </p:txBody>
      </p:sp>
      <p:sp>
        <p:nvSpPr>
          <p:cNvPr id="6" name="TextBox 5"/>
          <p:cNvSpPr txBox="1"/>
          <p:nvPr/>
        </p:nvSpPr>
        <p:spPr>
          <a:xfrm>
            <a:off x="5105400" y="2135659"/>
            <a:ext cx="2819400" cy="3139321"/>
          </a:xfrm>
          <a:prstGeom prst="rect">
            <a:avLst/>
          </a:prstGeom>
          <a:noFill/>
        </p:spPr>
        <p:txBody>
          <a:bodyPr wrap="square" rtlCol="0">
            <a:spAutoFit/>
          </a:bodyPr>
          <a:lstStyle/>
          <a:p>
            <a:r>
              <a:rPr lang="en-GB" dirty="0">
                <a:latin typeface="Century Gothic" panose="020B0502020202020204" pitchFamily="34" charset="0"/>
              </a:rPr>
              <a:t>Test </a:t>
            </a:r>
          </a:p>
          <a:p>
            <a:endParaRPr lang="en-GB" dirty="0">
              <a:latin typeface="Century Gothic" panose="020B0502020202020204" pitchFamily="34" charset="0"/>
            </a:endParaRPr>
          </a:p>
          <a:p>
            <a:r>
              <a:rPr lang="en-GB" dirty="0">
                <a:latin typeface="Century Gothic" panose="020B0502020202020204" pitchFamily="34" charset="0"/>
              </a:rPr>
              <a:t>Test Metrics </a:t>
            </a:r>
          </a:p>
          <a:p>
            <a:endParaRPr lang="en-GB" dirty="0">
              <a:latin typeface="Century Gothic" panose="020B0502020202020204" pitchFamily="34" charset="0"/>
            </a:endParaRPr>
          </a:p>
          <a:p>
            <a:r>
              <a:rPr lang="en-GB" dirty="0">
                <a:latin typeface="Century Gothic" panose="020B0502020202020204" pitchFamily="34" charset="0"/>
              </a:rPr>
              <a:t>Project Evaluation </a:t>
            </a:r>
          </a:p>
          <a:p>
            <a:endParaRPr lang="en-GB" dirty="0">
              <a:latin typeface="Century Gothic" panose="020B0502020202020204" pitchFamily="34" charset="0"/>
            </a:endParaRPr>
          </a:p>
          <a:p>
            <a:r>
              <a:rPr lang="en-GB" dirty="0">
                <a:latin typeface="Century Gothic" panose="020B0502020202020204" pitchFamily="34" charset="0"/>
              </a:rPr>
              <a:t>Project Objectives</a:t>
            </a:r>
          </a:p>
          <a:p>
            <a:endParaRPr lang="en-GB" dirty="0">
              <a:latin typeface="Century Gothic" panose="020B0502020202020204" pitchFamily="34" charset="0"/>
            </a:endParaRPr>
          </a:p>
          <a:p>
            <a:r>
              <a:rPr lang="en-GB" dirty="0">
                <a:latin typeface="Century Gothic" panose="020B0502020202020204" pitchFamily="34" charset="0"/>
              </a:rPr>
              <a:t>Confirm </a:t>
            </a:r>
          </a:p>
          <a:p>
            <a:r>
              <a:rPr lang="en-GB" dirty="0"/>
              <a:t> </a:t>
            </a:r>
          </a:p>
          <a:p>
            <a:endParaRPr lang="en-GB" dirty="0"/>
          </a:p>
        </p:txBody>
      </p:sp>
      <p:sp>
        <p:nvSpPr>
          <p:cNvPr id="7" name="Rectangle 6"/>
          <p:cNvSpPr/>
          <p:nvPr/>
        </p:nvSpPr>
        <p:spPr>
          <a:xfrm>
            <a:off x="1066800" y="1521427"/>
            <a:ext cx="5453737" cy="369332"/>
          </a:xfrm>
          <a:prstGeom prst="rect">
            <a:avLst/>
          </a:prstGeom>
        </p:spPr>
        <p:txBody>
          <a:bodyPr wrap="none">
            <a:spAutoFit/>
          </a:bodyPr>
          <a:lstStyle/>
          <a:p>
            <a:r>
              <a:rPr lang="en-GB" b="1" dirty="0">
                <a:effectLst>
                  <a:outerShdw blurRad="38100" dist="38100" dir="2700000" algn="tl">
                    <a:srgbClr val="000000">
                      <a:alpha val="43137"/>
                    </a:srgbClr>
                  </a:outerShdw>
                </a:effectLst>
                <a:latin typeface="Century Gothic" panose="020B0502020202020204" pitchFamily="34" charset="0"/>
              </a:rPr>
              <a:t>Inductive                                             Deductive </a:t>
            </a:r>
          </a:p>
        </p:txBody>
      </p:sp>
      <p:cxnSp>
        <p:nvCxnSpPr>
          <p:cNvPr id="9" name="Straight Arrow Connector 8"/>
          <p:cNvCxnSpPr/>
          <p:nvPr/>
        </p:nvCxnSpPr>
        <p:spPr>
          <a:xfrm>
            <a:off x="914400" y="1521427"/>
            <a:ext cx="0" cy="3431573"/>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953000" y="1521426"/>
            <a:ext cx="0" cy="3431573"/>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14400" y="1521426"/>
            <a:ext cx="1676400" cy="369333"/>
          </a:xfrm>
          <a:prstGeom prst="rect">
            <a:avLst/>
          </a:prstGeom>
          <a:solidFill>
            <a:schemeClr val="accent4">
              <a:alpha val="33000"/>
            </a:schemeClr>
          </a:solidFill>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Rectangle 11"/>
          <p:cNvSpPr/>
          <p:nvPr/>
        </p:nvSpPr>
        <p:spPr>
          <a:xfrm>
            <a:off x="4953000" y="1521425"/>
            <a:ext cx="1676400" cy="369333"/>
          </a:xfrm>
          <a:prstGeom prst="rect">
            <a:avLst/>
          </a:prstGeom>
          <a:solidFill>
            <a:schemeClr val="accent4">
              <a:alpha val="33000"/>
            </a:schemeClr>
          </a:solidFill>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6827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229600" cy="1143000"/>
          </a:xfrm>
        </p:spPr>
        <p:txBody>
          <a:bodyPr/>
          <a:lstStyle/>
          <a:p>
            <a:r>
              <a:rPr lang="en-GB" dirty="0">
                <a:latin typeface="Broadway" panose="04040905080B02020502" pitchFamily="82" charset="0"/>
              </a:rPr>
              <a:t>Test Design </a:t>
            </a:r>
          </a:p>
        </p:txBody>
      </p:sp>
      <p:pic>
        <p:nvPicPr>
          <p:cNvPr id="5" name="Picture 4"/>
          <p:cNvPicPr>
            <a:picLocks noChangeAspect="1"/>
          </p:cNvPicPr>
          <p:nvPr/>
        </p:nvPicPr>
        <p:blipFill>
          <a:blip r:embed="rId2"/>
          <a:stretch>
            <a:fillRect/>
          </a:stretch>
        </p:blipFill>
        <p:spPr>
          <a:xfrm>
            <a:off x="533400" y="1632287"/>
            <a:ext cx="2955426" cy="3438525"/>
          </a:xfrm>
          <a:prstGeom prst="rect">
            <a:avLst/>
          </a:prstGeom>
        </p:spPr>
      </p:pic>
      <p:sp>
        <p:nvSpPr>
          <p:cNvPr id="6" name="TextBox 5"/>
          <p:cNvSpPr txBox="1"/>
          <p:nvPr/>
        </p:nvSpPr>
        <p:spPr>
          <a:xfrm>
            <a:off x="4343400" y="1905000"/>
            <a:ext cx="4191000" cy="2893100"/>
          </a:xfrm>
          <a:prstGeom prst="rect">
            <a:avLst/>
          </a:prstGeom>
          <a:noFill/>
        </p:spPr>
        <p:txBody>
          <a:bodyPr wrap="square" rtlCol="0">
            <a:spAutoFit/>
          </a:bodyPr>
          <a:lstStyle/>
          <a:p>
            <a:r>
              <a:rPr lang="en-GB" dirty="0">
                <a:latin typeface="Century Gothic" panose="020B0502020202020204" pitchFamily="34" charset="0"/>
              </a:rPr>
              <a:t>1- Define you test design metrics? </a:t>
            </a:r>
          </a:p>
          <a:p>
            <a:r>
              <a:rPr lang="en-GB" sz="1400" dirty="0">
                <a:solidFill>
                  <a:srgbClr val="FF0000"/>
                </a:solidFill>
                <a:latin typeface="Century Gothic" panose="020B0502020202020204" pitchFamily="34" charset="0"/>
              </a:rPr>
              <a:t>What do you want to test?</a:t>
            </a:r>
          </a:p>
          <a:p>
            <a:endParaRPr lang="en-GB" sz="1400" dirty="0">
              <a:solidFill>
                <a:srgbClr val="FF0000"/>
              </a:solidFill>
              <a:latin typeface="Century Gothic" panose="020B0502020202020204" pitchFamily="34" charset="0"/>
            </a:endParaRPr>
          </a:p>
          <a:p>
            <a:endParaRPr lang="en-GB" sz="1400" dirty="0">
              <a:solidFill>
                <a:srgbClr val="FF0000"/>
              </a:solidFill>
              <a:latin typeface="Century Gothic" panose="020B0502020202020204" pitchFamily="34" charset="0"/>
            </a:endParaRPr>
          </a:p>
          <a:p>
            <a:r>
              <a:rPr lang="en-GB" dirty="0">
                <a:latin typeface="Century Gothic" panose="020B0502020202020204" pitchFamily="34" charset="0"/>
              </a:rPr>
              <a:t>2- Define your Success Rate in the context of Usability?</a:t>
            </a:r>
          </a:p>
          <a:p>
            <a:endParaRPr lang="en-GB" dirty="0">
              <a:latin typeface="Century Gothic" panose="020B0502020202020204" pitchFamily="34" charset="0"/>
            </a:endParaRPr>
          </a:p>
          <a:p>
            <a:r>
              <a:rPr lang="en-GB" dirty="0">
                <a:latin typeface="Century Gothic" panose="020B0502020202020204" pitchFamily="34" charset="0"/>
              </a:rPr>
              <a:t>3- Construct Test Tasks?</a:t>
            </a:r>
          </a:p>
          <a:p>
            <a:endParaRPr lang="en-GB" dirty="0">
              <a:latin typeface="Century Gothic" panose="020B0502020202020204" pitchFamily="34" charset="0"/>
            </a:endParaRPr>
          </a:p>
          <a:p>
            <a:r>
              <a:rPr lang="en-GB" dirty="0">
                <a:latin typeface="Century Gothic" panose="020B0502020202020204" pitchFamily="34" charset="0"/>
              </a:rPr>
              <a:t>4- Define your subject base? </a:t>
            </a:r>
            <a:r>
              <a:rPr lang="en-GB" sz="1400" dirty="0">
                <a:solidFill>
                  <a:srgbClr val="FF0000"/>
                </a:solidFill>
                <a:latin typeface="Century Gothic" panose="020B0502020202020204" pitchFamily="34" charset="0"/>
              </a:rPr>
              <a:t>Demographic characteristics of your Users </a:t>
            </a:r>
          </a:p>
        </p:txBody>
      </p:sp>
    </p:spTree>
    <p:extLst>
      <p:ext uri="{BB962C8B-B14F-4D97-AF65-F5344CB8AC3E}">
        <p14:creationId xmlns:p14="http://schemas.microsoft.com/office/powerpoint/2010/main" val="1842506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143000"/>
          </a:xfrm>
        </p:spPr>
        <p:txBody>
          <a:bodyPr/>
          <a:lstStyle/>
          <a:p>
            <a:r>
              <a:rPr lang="en-GB" dirty="0">
                <a:latin typeface="Century Gothic" panose="020B0502020202020204" pitchFamily="34" charset="0"/>
              </a:rPr>
              <a:t>Test Design Metrics </a:t>
            </a:r>
          </a:p>
        </p:txBody>
      </p:sp>
      <p:sp>
        <p:nvSpPr>
          <p:cNvPr id="3" name="Content Placeholder 2"/>
          <p:cNvSpPr>
            <a:spLocks noGrp="1"/>
          </p:cNvSpPr>
          <p:nvPr>
            <p:ph idx="1"/>
          </p:nvPr>
        </p:nvSpPr>
        <p:spPr>
          <a:xfrm>
            <a:off x="4267200" y="1752600"/>
            <a:ext cx="4038600" cy="4525963"/>
          </a:xfrm>
        </p:spPr>
        <p:txBody>
          <a:bodyPr>
            <a:noAutofit/>
          </a:bodyPr>
          <a:lstStyle/>
          <a:p>
            <a:pPr marL="228600" lvl="0" indent="-228600" algn="just">
              <a:buFont typeface="+mj-lt"/>
              <a:buAutoNum type="arabicPeriod"/>
            </a:pPr>
            <a:r>
              <a:rPr lang="en-US" sz="1200" b="1" i="1" dirty="0">
                <a:latin typeface="Century Gothic" panose="020B0502020202020204" pitchFamily="34" charset="0"/>
              </a:rPr>
              <a:t>Layout:  </a:t>
            </a:r>
            <a:r>
              <a:rPr lang="en-US" sz="1200" i="1" dirty="0">
                <a:latin typeface="Century Gothic" panose="020B0502020202020204" pitchFamily="34" charset="0"/>
              </a:rPr>
              <a:t>Inability to detect something users need to find; Aesthetic problems; Unnecessary Information.</a:t>
            </a:r>
          </a:p>
          <a:p>
            <a:pPr marL="228600" indent="-228600" algn="just">
              <a:buFont typeface="+mj-lt"/>
              <a:buAutoNum type="arabicPeriod"/>
            </a:pPr>
            <a:endParaRPr lang="en-GB" sz="1200" dirty="0">
              <a:latin typeface="Century Gothic" panose="020B0502020202020204" pitchFamily="34" charset="0"/>
            </a:endParaRPr>
          </a:p>
          <a:p>
            <a:pPr marL="228600" lvl="0" indent="-228600" algn="just">
              <a:buFont typeface="+mj-lt"/>
              <a:buAutoNum type="arabicPeriod"/>
            </a:pPr>
            <a:r>
              <a:rPr lang="en-US" sz="1200" b="1" i="1" dirty="0">
                <a:latin typeface="Century Gothic" panose="020B0502020202020204" pitchFamily="34" charset="0"/>
              </a:rPr>
              <a:t>Terminology: </a:t>
            </a:r>
            <a:r>
              <a:rPr lang="en-US" sz="1200" i="1" dirty="0">
                <a:latin typeface="Century Gothic" panose="020B0502020202020204" pitchFamily="34" charset="0"/>
              </a:rPr>
              <a:t>Unable to understand the terminology. </a:t>
            </a:r>
          </a:p>
          <a:p>
            <a:pPr marL="228600" indent="-228600" algn="just">
              <a:buFont typeface="+mj-lt"/>
              <a:buAutoNum type="arabicPeriod"/>
            </a:pPr>
            <a:endParaRPr lang="en-GB" sz="1200" dirty="0">
              <a:latin typeface="Century Gothic" panose="020B0502020202020204" pitchFamily="34" charset="0"/>
            </a:endParaRPr>
          </a:p>
          <a:p>
            <a:pPr marL="228600" lvl="0" indent="-228600" algn="just">
              <a:buFont typeface="+mj-lt"/>
              <a:buAutoNum type="arabicPeriod"/>
            </a:pPr>
            <a:r>
              <a:rPr lang="en-US" sz="1200" b="1" i="1" dirty="0">
                <a:latin typeface="Century Gothic" panose="020B0502020202020204" pitchFamily="34" charset="0"/>
              </a:rPr>
              <a:t>Feedback: </a:t>
            </a:r>
            <a:r>
              <a:rPr lang="en-US" sz="1200" i="1" dirty="0">
                <a:latin typeface="Century Gothic" panose="020B0502020202020204" pitchFamily="34" charset="0"/>
              </a:rPr>
              <a:t>User does not receive relevant feedback or it is inconsistent with what the user expects. </a:t>
            </a:r>
          </a:p>
          <a:p>
            <a:pPr marL="228600" indent="-228600" algn="just">
              <a:buFont typeface="+mj-lt"/>
              <a:buAutoNum type="arabicPeriod"/>
            </a:pPr>
            <a:endParaRPr lang="en-GB" sz="1200" dirty="0">
              <a:latin typeface="Century Gothic" panose="020B0502020202020204" pitchFamily="34" charset="0"/>
            </a:endParaRPr>
          </a:p>
          <a:p>
            <a:pPr marL="228600" lvl="0" indent="-228600" algn="just">
              <a:buFont typeface="+mj-lt"/>
              <a:buAutoNum type="arabicPeriod"/>
            </a:pPr>
            <a:r>
              <a:rPr lang="en-US" sz="1200" b="1" i="1" dirty="0">
                <a:latin typeface="Century Gothic" panose="020B0502020202020204" pitchFamily="34" charset="0"/>
              </a:rPr>
              <a:t>Comprehension:  </a:t>
            </a:r>
            <a:r>
              <a:rPr lang="en-US" sz="1200" i="1" dirty="0">
                <a:latin typeface="Century Gothic" panose="020B0502020202020204" pitchFamily="34" charset="0"/>
              </a:rPr>
              <a:t>Inability to understand the instructions given to users on the site. </a:t>
            </a:r>
          </a:p>
          <a:p>
            <a:pPr marL="228600" indent="-228600" algn="just">
              <a:buFont typeface="+mj-lt"/>
              <a:buAutoNum type="arabicPeriod"/>
            </a:pPr>
            <a:endParaRPr lang="en-GB" sz="1200" dirty="0">
              <a:latin typeface="Century Gothic" panose="020B0502020202020204" pitchFamily="34" charset="0"/>
            </a:endParaRPr>
          </a:p>
          <a:p>
            <a:pPr marL="228600" lvl="0" indent="-228600" algn="just">
              <a:buFont typeface="+mj-lt"/>
              <a:buAutoNum type="arabicPeriod"/>
            </a:pPr>
            <a:r>
              <a:rPr lang="en-US" sz="1200" b="1" i="1" dirty="0">
                <a:latin typeface="Century Gothic" panose="020B0502020202020204" pitchFamily="34" charset="0"/>
              </a:rPr>
              <a:t>Data Entry: </a:t>
            </a:r>
            <a:r>
              <a:rPr lang="en-US" sz="1200" i="1" dirty="0">
                <a:latin typeface="Century Gothic" panose="020B0502020202020204" pitchFamily="34" charset="0"/>
              </a:rPr>
              <a:t>Problems with entering information. </a:t>
            </a:r>
          </a:p>
          <a:p>
            <a:pPr marL="228600" lvl="0" indent="-228600" algn="just">
              <a:buFont typeface="+mj-lt"/>
              <a:buAutoNum type="arabicPeriod"/>
            </a:pPr>
            <a:endParaRPr lang="en-GB" sz="1200" dirty="0">
              <a:latin typeface="Century Gothic" panose="020B0502020202020204" pitchFamily="34" charset="0"/>
            </a:endParaRPr>
          </a:p>
          <a:p>
            <a:pPr marL="228600" indent="-228600" algn="just">
              <a:buFont typeface="+mj-lt"/>
              <a:buAutoNum type="arabicPeriod"/>
            </a:pPr>
            <a:r>
              <a:rPr lang="en-US" sz="1200" b="1" i="1" dirty="0">
                <a:latin typeface="Century Gothic" panose="020B0502020202020204" pitchFamily="34" charset="0"/>
              </a:rPr>
              <a:t>Navigation: </a:t>
            </a:r>
            <a:r>
              <a:rPr lang="en-US" sz="1200" i="1" dirty="0">
                <a:latin typeface="Century Gothic" panose="020B0502020202020204" pitchFamily="34" charset="0"/>
              </a:rPr>
              <a:t>Problems with finding users way around the test site/system/software.</a:t>
            </a:r>
            <a:r>
              <a:rPr lang="en-US" sz="1200" dirty="0">
                <a:latin typeface="Century Gothic" panose="020B0502020202020204" pitchFamily="34" charset="0"/>
              </a:rPr>
              <a:t> </a:t>
            </a:r>
            <a:endParaRPr lang="en-GB" sz="1200" dirty="0">
              <a:latin typeface="Century Gothic" panose="020B0502020202020204" pitchFamily="34" charset="0"/>
            </a:endParaRPr>
          </a:p>
        </p:txBody>
      </p:sp>
      <p:pic>
        <p:nvPicPr>
          <p:cNvPr id="4" name="Picture 3"/>
          <p:cNvPicPr>
            <a:picLocks noChangeAspect="1"/>
          </p:cNvPicPr>
          <p:nvPr/>
        </p:nvPicPr>
        <p:blipFill>
          <a:blip r:embed="rId2"/>
          <a:stretch>
            <a:fillRect/>
          </a:stretch>
        </p:blipFill>
        <p:spPr>
          <a:xfrm>
            <a:off x="328816" y="2057400"/>
            <a:ext cx="3100184" cy="2962913"/>
          </a:xfrm>
          <a:prstGeom prst="rect">
            <a:avLst/>
          </a:prstGeom>
        </p:spPr>
      </p:pic>
      <p:sp>
        <p:nvSpPr>
          <p:cNvPr id="5" name="Rectangle 4"/>
          <p:cNvSpPr/>
          <p:nvPr/>
        </p:nvSpPr>
        <p:spPr>
          <a:xfrm>
            <a:off x="0" y="0"/>
            <a:ext cx="4267200" cy="6858000"/>
          </a:xfrm>
          <a:prstGeom prst="rect">
            <a:avLst/>
          </a:prstGeom>
          <a:gradFill flip="none" rotWithShape="1">
            <a:gsLst>
              <a:gs pos="0">
                <a:schemeClr val="accent1">
                  <a:alpha val="0"/>
                  <a:lumMod val="3000"/>
                  <a:lumOff val="9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28600" y="2057400"/>
            <a:ext cx="3505200" cy="685800"/>
          </a:xfrm>
          <a:prstGeom prst="rect">
            <a:avLst/>
          </a:prstGeom>
          <a:no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6" idx="3"/>
          </p:cNvCxnSpPr>
          <p:nvPr/>
        </p:nvCxnSpPr>
        <p:spPr>
          <a:xfrm>
            <a:off x="3733800" y="2400300"/>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43400" y="1600200"/>
            <a:ext cx="4191000" cy="403860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4827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43000"/>
            <a:ext cx="8229600" cy="1143000"/>
          </a:xfrm>
        </p:spPr>
        <p:txBody>
          <a:bodyPr>
            <a:noAutofit/>
          </a:bodyPr>
          <a:lstStyle/>
          <a:p>
            <a:r>
              <a:rPr lang="en-GB" sz="2000" b="1" dirty="0"/>
              <a:t>How to Measure</a:t>
            </a:r>
            <a:br>
              <a:rPr lang="en-GB" sz="2000" b="1" dirty="0"/>
            </a:br>
            <a:r>
              <a:rPr lang="en-GB" sz="2000" dirty="0">
                <a:latin typeface="Century Gothic" panose="020B0502020202020204" pitchFamily="34" charset="0"/>
              </a:rPr>
              <a:t>It is easy to specify usability metrics, but hard to collect them. Typically, usability is measured relative to users' performance on a given set of test tasks. The most basic measures are based on the </a:t>
            </a:r>
            <a:r>
              <a:rPr lang="en-GB" sz="2000" u="sng" dirty="0">
                <a:latin typeface="Century Gothic" panose="020B0502020202020204" pitchFamily="34" charset="0"/>
                <a:hlinkClick r:id="rId2" tooltip="Alertbox: Usability 101 - Fundamentals and Definition"/>
              </a:rPr>
              <a:t>definition of usability as a quality metric</a:t>
            </a:r>
            <a:r>
              <a:rPr lang="en-GB" sz="2000" dirty="0">
                <a:latin typeface="Century Gothic" panose="020B0502020202020204" pitchFamily="34" charset="0"/>
              </a:rPr>
              <a:t>:</a:t>
            </a:r>
            <a:br>
              <a:rPr lang="en-GB" sz="2000" dirty="0"/>
            </a:br>
            <a:endParaRPr lang="en-GB" sz="2000" dirty="0"/>
          </a:p>
        </p:txBody>
      </p:sp>
      <p:sp>
        <p:nvSpPr>
          <p:cNvPr id="3" name="Content Placeholder 2"/>
          <p:cNvSpPr>
            <a:spLocks noGrp="1"/>
          </p:cNvSpPr>
          <p:nvPr>
            <p:ph idx="1"/>
          </p:nvPr>
        </p:nvSpPr>
        <p:spPr>
          <a:xfrm>
            <a:off x="838200" y="2971800"/>
            <a:ext cx="7722973" cy="3356190"/>
          </a:xfrm>
        </p:spPr>
        <p:txBody>
          <a:bodyPr/>
          <a:lstStyle/>
          <a:p>
            <a:pPr marL="0" indent="0">
              <a:buNone/>
            </a:pPr>
            <a:r>
              <a:rPr lang="en-GB" u="sng" dirty="0">
                <a:latin typeface="Century Gothic" panose="020B0502020202020204" pitchFamily="34" charset="0"/>
                <a:hlinkClick r:id="rId3" tooltip="Alertbox Feb. 2001: Success Rate - The Simplest Usability Metric"/>
              </a:rPr>
              <a:t>Success rate</a:t>
            </a:r>
            <a:r>
              <a:rPr lang="en-GB" dirty="0">
                <a:latin typeface="Century Gothic" panose="020B0502020202020204" pitchFamily="34" charset="0"/>
              </a:rPr>
              <a:t> </a:t>
            </a:r>
            <a:r>
              <a:rPr lang="en-GB" sz="1600" dirty="0">
                <a:latin typeface="Century Gothic" panose="020B0502020202020204" pitchFamily="34" charset="0"/>
              </a:rPr>
              <a:t>(whether users can perform the task at all)</a:t>
            </a:r>
          </a:p>
          <a:p>
            <a:r>
              <a:rPr lang="en-GB" dirty="0">
                <a:latin typeface="Century Gothic" panose="020B0502020202020204" pitchFamily="34" charset="0"/>
              </a:rPr>
              <a:t>The time a task requires.</a:t>
            </a:r>
          </a:p>
          <a:p>
            <a:r>
              <a:rPr lang="en-GB" dirty="0">
                <a:latin typeface="Century Gothic" panose="020B0502020202020204" pitchFamily="34" charset="0"/>
              </a:rPr>
              <a:t>The error rate.</a:t>
            </a:r>
          </a:p>
          <a:p>
            <a:r>
              <a:rPr lang="en-GB" dirty="0">
                <a:latin typeface="Century Gothic" panose="020B0502020202020204" pitchFamily="34" charset="0"/>
              </a:rPr>
              <a:t>Users' subjective satisfaction.</a:t>
            </a:r>
          </a:p>
          <a:p>
            <a:endParaRPr lang="en-GB" dirty="0"/>
          </a:p>
        </p:txBody>
      </p:sp>
    </p:spTree>
    <p:extLst>
      <p:ext uri="{BB962C8B-B14F-4D97-AF65-F5344CB8AC3E}">
        <p14:creationId xmlns:p14="http://schemas.microsoft.com/office/powerpoint/2010/main" val="3175294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22237"/>
            <a:ext cx="4038600" cy="838200"/>
          </a:xfrm>
        </p:spPr>
        <p:txBody>
          <a:bodyPr/>
          <a:lstStyle/>
          <a:p>
            <a:r>
              <a:rPr lang="en-GB" dirty="0">
                <a:latin typeface="Century Gothic" panose="020B0502020202020204" pitchFamily="34" charset="0"/>
              </a:rPr>
              <a:t>Success Rate</a:t>
            </a:r>
          </a:p>
        </p:txBody>
      </p:sp>
      <p:sp>
        <p:nvSpPr>
          <p:cNvPr id="3" name="Content Placeholder 2"/>
          <p:cNvSpPr>
            <a:spLocks noGrp="1"/>
          </p:cNvSpPr>
          <p:nvPr>
            <p:ph idx="1"/>
          </p:nvPr>
        </p:nvSpPr>
        <p:spPr>
          <a:xfrm>
            <a:off x="4343400" y="1082674"/>
            <a:ext cx="4038600" cy="4525963"/>
          </a:xfrm>
        </p:spPr>
        <p:txBody>
          <a:bodyPr>
            <a:noAutofit/>
          </a:bodyPr>
          <a:lstStyle/>
          <a:p>
            <a:pPr marL="228600" lvl="0" indent="-228600" algn="just">
              <a:buFont typeface="+mj-lt"/>
              <a:buAutoNum type="arabicPeriod"/>
            </a:pPr>
            <a:r>
              <a:rPr lang="en-US" sz="800" b="1" i="1" dirty="0">
                <a:latin typeface="Century Gothic" panose="020B0502020202020204" pitchFamily="34" charset="0"/>
              </a:rPr>
              <a:t>Layout:  </a:t>
            </a:r>
            <a:r>
              <a:rPr lang="en-US" sz="800" i="1" dirty="0">
                <a:latin typeface="Century Gothic" panose="020B0502020202020204" pitchFamily="34" charset="0"/>
              </a:rPr>
              <a:t>Inability to detect something users need to find; Aesthetic problems; Unnecessary Information.</a:t>
            </a:r>
          </a:p>
          <a:p>
            <a:pPr marL="228600" indent="-228600" algn="just">
              <a:buFont typeface="+mj-lt"/>
              <a:buAutoNum type="arabicPeriod"/>
            </a:pP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Terminology: </a:t>
            </a:r>
            <a:r>
              <a:rPr lang="en-US" sz="800" i="1" dirty="0">
                <a:latin typeface="Century Gothic" panose="020B0502020202020204" pitchFamily="34" charset="0"/>
              </a:rPr>
              <a:t>Unable to understand the terminology. </a:t>
            </a:r>
          </a:p>
          <a:p>
            <a:pPr marL="228600" indent="-228600" algn="just">
              <a:buFont typeface="+mj-lt"/>
              <a:buAutoNum type="arabicPeriod"/>
            </a:pP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Feedback: </a:t>
            </a:r>
            <a:r>
              <a:rPr lang="en-US" sz="800" i="1" dirty="0">
                <a:latin typeface="Century Gothic" panose="020B0502020202020204" pitchFamily="34" charset="0"/>
              </a:rPr>
              <a:t>User does not receive relevant feedback or it is inconsistent with what the user expects. </a:t>
            </a:r>
          </a:p>
          <a:p>
            <a:pPr marL="228600" indent="-228600" algn="just">
              <a:buFont typeface="+mj-lt"/>
              <a:buAutoNum type="arabicPeriod"/>
            </a:pP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Comprehension:  </a:t>
            </a:r>
            <a:r>
              <a:rPr lang="en-US" sz="800" i="1" dirty="0">
                <a:latin typeface="Century Gothic" panose="020B0502020202020204" pitchFamily="34" charset="0"/>
              </a:rPr>
              <a:t>Inability to understand the instructions given to users on the site. </a:t>
            </a:r>
          </a:p>
          <a:p>
            <a:pPr marL="228600" indent="-228600" algn="just">
              <a:buFont typeface="+mj-lt"/>
              <a:buAutoNum type="arabicPeriod"/>
            </a:pP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Data Entry: </a:t>
            </a:r>
            <a:r>
              <a:rPr lang="en-US" sz="800" i="1" dirty="0">
                <a:latin typeface="Century Gothic" panose="020B0502020202020204" pitchFamily="34" charset="0"/>
              </a:rPr>
              <a:t>Problems with entering information. </a:t>
            </a:r>
          </a:p>
          <a:p>
            <a:pPr marL="228600" lvl="0" indent="-228600" algn="just">
              <a:buFont typeface="+mj-lt"/>
              <a:buAutoNum type="arabicPeriod"/>
            </a:pPr>
            <a:endParaRPr lang="en-GB" sz="800" dirty="0">
              <a:latin typeface="Century Gothic" panose="020B0502020202020204" pitchFamily="34" charset="0"/>
            </a:endParaRPr>
          </a:p>
          <a:p>
            <a:pPr marL="228600" indent="-228600" algn="just">
              <a:buFont typeface="+mj-lt"/>
              <a:buAutoNum type="arabicPeriod"/>
            </a:pPr>
            <a:r>
              <a:rPr lang="en-US" sz="800" b="1" i="1" dirty="0">
                <a:latin typeface="Century Gothic" panose="020B0502020202020204" pitchFamily="34" charset="0"/>
              </a:rPr>
              <a:t>Navigation: </a:t>
            </a:r>
            <a:r>
              <a:rPr lang="en-US" sz="800" i="1" dirty="0">
                <a:latin typeface="Century Gothic" panose="020B0502020202020204" pitchFamily="34" charset="0"/>
              </a:rPr>
              <a:t>Problems with finding users way around the test site/system/software.</a:t>
            </a:r>
            <a:r>
              <a:rPr lang="en-US" sz="800" dirty="0">
                <a:latin typeface="Century Gothic" panose="020B0502020202020204" pitchFamily="34" charset="0"/>
              </a:rPr>
              <a:t> </a:t>
            </a:r>
            <a:endParaRPr lang="en-GB" sz="800" dirty="0">
              <a:latin typeface="Century Gothic" panose="020B0502020202020204" pitchFamily="34" charset="0"/>
            </a:endParaRPr>
          </a:p>
        </p:txBody>
      </p:sp>
      <p:pic>
        <p:nvPicPr>
          <p:cNvPr id="4" name="Picture 3"/>
          <p:cNvPicPr>
            <a:picLocks noChangeAspect="1"/>
          </p:cNvPicPr>
          <p:nvPr/>
        </p:nvPicPr>
        <p:blipFill>
          <a:blip r:embed="rId2"/>
          <a:stretch>
            <a:fillRect/>
          </a:stretch>
        </p:blipFill>
        <p:spPr>
          <a:xfrm>
            <a:off x="328816" y="2057400"/>
            <a:ext cx="3100184" cy="2962913"/>
          </a:xfrm>
          <a:prstGeom prst="rect">
            <a:avLst/>
          </a:prstGeom>
        </p:spPr>
      </p:pic>
      <p:sp>
        <p:nvSpPr>
          <p:cNvPr id="5" name="Rectangle 4"/>
          <p:cNvSpPr/>
          <p:nvPr/>
        </p:nvSpPr>
        <p:spPr>
          <a:xfrm>
            <a:off x="0" y="0"/>
            <a:ext cx="4267200" cy="6858000"/>
          </a:xfrm>
          <a:prstGeom prst="rect">
            <a:avLst/>
          </a:prstGeom>
          <a:gradFill flip="none" rotWithShape="1">
            <a:gsLst>
              <a:gs pos="0">
                <a:schemeClr val="accent1">
                  <a:alpha val="0"/>
                  <a:lumMod val="3000"/>
                  <a:lumOff val="9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28600" y="2057400"/>
            <a:ext cx="3505200" cy="685800"/>
          </a:xfrm>
          <a:prstGeom prst="rect">
            <a:avLst/>
          </a:prstGeom>
          <a:no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6" idx="3"/>
          </p:cNvCxnSpPr>
          <p:nvPr/>
        </p:nvCxnSpPr>
        <p:spPr>
          <a:xfrm>
            <a:off x="3733800" y="2400300"/>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43400" y="979487"/>
            <a:ext cx="4191000" cy="243840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228600" y="2957194"/>
            <a:ext cx="3505200" cy="685800"/>
          </a:xfrm>
          <a:prstGeom prst="rect">
            <a:avLst/>
          </a:prstGeom>
          <a:noFill/>
          <a:ln w="31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p:nvPr/>
        </p:nvCxnSpPr>
        <p:spPr>
          <a:xfrm>
            <a:off x="3733800" y="3642994"/>
            <a:ext cx="609600" cy="3194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4572000" y="3662044"/>
            <a:ext cx="3962400" cy="33561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800" u="sng" dirty="0">
                <a:latin typeface="Century Gothic" panose="020B0502020202020204" pitchFamily="34" charset="0"/>
                <a:hlinkClick r:id="rId3" tooltip="Alertbox Feb. 2001: Success Rate - The Simplest Usability Metric"/>
              </a:rPr>
              <a:t>Success rate</a:t>
            </a:r>
            <a:r>
              <a:rPr lang="en-GB" sz="1800" dirty="0">
                <a:latin typeface="Century Gothic" panose="020B0502020202020204" pitchFamily="34" charset="0"/>
              </a:rPr>
              <a:t> </a:t>
            </a:r>
            <a:r>
              <a:rPr lang="en-GB" sz="1050" dirty="0">
                <a:latin typeface="Century Gothic" panose="020B0502020202020204" pitchFamily="34" charset="0"/>
              </a:rPr>
              <a:t>(whether users can perform the task at all)</a:t>
            </a:r>
          </a:p>
          <a:p>
            <a:r>
              <a:rPr lang="en-GB" sz="1800" dirty="0">
                <a:latin typeface="Century Gothic" panose="020B0502020202020204" pitchFamily="34" charset="0"/>
              </a:rPr>
              <a:t>The time a task requires.</a:t>
            </a:r>
          </a:p>
          <a:p>
            <a:r>
              <a:rPr lang="en-GB" sz="1800" dirty="0">
                <a:latin typeface="Century Gothic" panose="020B0502020202020204" pitchFamily="34" charset="0"/>
              </a:rPr>
              <a:t>The error rate.</a:t>
            </a:r>
          </a:p>
          <a:p>
            <a:r>
              <a:rPr lang="en-GB" sz="1800" dirty="0">
                <a:latin typeface="Century Gothic" panose="020B0502020202020204" pitchFamily="34" charset="0"/>
              </a:rPr>
              <a:t>Users' subjective satisfaction.</a:t>
            </a:r>
          </a:p>
          <a:p>
            <a:endParaRPr lang="en-GB" dirty="0"/>
          </a:p>
        </p:txBody>
      </p:sp>
      <p:sp>
        <p:nvSpPr>
          <p:cNvPr id="14" name="Rectangle 13"/>
          <p:cNvSpPr/>
          <p:nvPr/>
        </p:nvSpPr>
        <p:spPr>
          <a:xfrm>
            <a:off x="4343400" y="3642994"/>
            <a:ext cx="4191000" cy="1843406"/>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8762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22237"/>
            <a:ext cx="4038600" cy="838200"/>
          </a:xfrm>
        </p:spPr>
        <p:txBody>
          <a:bodyPr/>
          <a:lstStyle/>
          <a:p>
            <a:r>
              <a:rPr lang="en-GB" dirty="0">
                <a:latin typeface="Century Gothic" panose="020B0502020202020204" pitchFamily="34" charset="0"/>
              </a:rPr>
              <a:t>Test Task</a:t>
            </a:r>
          </a:p>
        </p:txBody>
      </p:sp>
      <p:sp>
        <p:nvSpPr>
          <p:cNvPr id="3" name="Content Placeholder 2"/>
          <p:cNvSpPr>
            <a:spLocks noGrp="1"/>
          </p:cNvSpPr>
          <p:nvPr>
            <p:ph idx="1"/>
          </p:nvPr>
        </p:nvSpPr>
        <p:spPr>
          <a:xfrm>
            <a:off x="4343400" y="1082675"/>
            <a:ext cx="3505200" cy="898525"/>
          </a:xfrm>
        </p:spPr>
        <p:txBody>
          <a:bodyPr>
            <a:noAutofit/>
          </a:bodyPr>
          <a:lstStyle/>
          <a:p>
            <a:pPr marL="228600" lvl="0" indent="-228600" algn="just">
              <a:buFont typeface="+mj-lt"/>
              <a:buAutoNum type="arabicPeriod"/>
            </a:pPr>
            <a:r>
              <a:rPr lang="en-US" sz="800" b="1" i="1" dirty="0">
                <a:latin typeface="Century Gothic" panose="020B0502020202020204" pitchFamily="34" charset="0"/>
              </a:rPr>
              <a:t>Layout</a:t>
            </a: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Terminology</a:t>
            </a: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Feedback</a:t>
            </a: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Comprehension</a:t>
            </a: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Data Entry</a:t>
            </a:r>
            <a:endParaRPr lang="en-GB" sz="800" dirty="0">
              <a:latin typeface="Century Gothic" panose="020B0502020202020204" pitchFamily="34" charset="0"/>
            </a:endParaRPr>
          </a:p>
          <a:p>
            <a:pPr marL="228600" indent="-228600" algn="just">
              <a:buFont typeface="+mj-lt"/>
              <a:buAutoNum type="arabicPeriod"/>
            </a:pPr>
            <a:r>
              <a:rPr lang="en-US" sz="800" b="1" i="1" dirty="0">
                <a:latin typeface="Century Gothic" panose="020B0502020202020204" pitchFamily="34" charset="0"/>
              </a:rPr>
              <a:t>Navigation</a:t>
            </a:r>
            <a:endParaRPr lang="en-GB" sz="800" dirty="0">
              <a:latin typeface="Century Gothic" panose="020B0502020202020204" pitchFamily="34" charset="0"/>
            </a:endParaRPr>
          </a:p>
        </p:txBody>
      </p:sp>
      <p:pic>
        <p:nvPicPr>
          <p:cNvPr id="4" name="Picture 3"/>
          <p:cNvPicPr>
            <a:picLocks noChangeAspect="1"/>
          </p:cNvPicPr>
          <p:nvPr/>
        </p:nvPicPr>
        <p:blipFill>
          <a:blip r:embed="rId2"/>
          <a:stretch>
            <a:fillRect/>
          </a:stretch>
        </p:blipFill>
        <p:spPr>
          <a:xfrm>
            <a:off x="328816" y="1134532"/>
            <a:ext cx="3100184" cy="2962913"/>
          </a:xfrm>
          <a:prstGeom prst="rect">
            <a:avLst/>
          </a:prstGeom>
        </p:spPr>
      </p:pic>
      <p:sp>
        <p:nvSpPr>
          <p:cNvPr id="5" name="Rectangle 4"/>
          <p:cNvSpPr/>
          <p:nvPr/>
        </p:nvSpPr>
        <p:spPr>
          <a:xfrm>
            <a:off x="0" y="0"/>
            <a:ext cx="4267200" cy="6858000"/>
          </a:xfrm>
          <a:prstGeom prst="rect">
            <a:avLst/>
          </a:prstGeom>
          <a:gradFill flip="none" rotWithShape="1">
            <a:gsLst>
              <a:gs pos="0">
                <a:schemeClr val="accent1">
                  <a:alpha val="0"/>
                  <a:lumMod val="3000"/>
                  <a:lumOff val="9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42900" y="1174431"/>
            <a:ext cx="3505200" cy="685800"/>
          </a:xfrm>
          <a:prstGeom prst="rect">
            <a:avLst/>
          </a:prstGeom>
          <a:no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6" idx="3"/>
            <a:endCxn id="9" idx="1"/>
          </p:cNvCxnSpPr>
          <p:nvPr/>
        </p:nvCxnSpPr>
        <p:spPr>
          <a:xfrm flipV="1">
            <a:off x="3848100" y="1499394"/>
            <a:ext cx="495300" cy="1793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43400" y="960437"/>
            <a:ext cx="4191000" cy="1077913"/>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47866" y="2010913"/>
            <a:ext cx="3505200" cy="685800"/>
          </a:xfrm>
          <a:prstGeom prst="rect">
            <a:avLst/>
          </a:prstGeom>
          <a:noFill/>
          <a:ln w="31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10" idx="3"/>
          </p:cNvCxnSpPr>
          <p:nvPr/>
        </p:nvCxnSpPr>
        <p:spPr>
          <a:xfrm flipV="1">
            <a:off x="3853066" y="2344734"/>
            <a:ext cx="4903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4391025" y="2306163"/>
            <a:ext cx="3962400" cy="33561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000" u="sng" dirty="0">
                <a:latin typeface="Century Gothic" panose="020B0502020202020204" pitchFamily="34" charset="0"/>
                <a:hlinkClick r:id="rId3" tooltip="Alertbox Feb. 2001: Success Rate - The Simplest Usability Metric"/>
              </a:rPr>
              <a:t>Success rate</a:t>
            </a:r>
            <a:r>
              <a:rPr lang="en-GB" sz="1000" dirty="0">
                <a:latin typeface="Century Gothic" panose="020B0502020202020204" pitchFamily="34" charset="0"/>
              </a:rPr>
              <a:t> </a:t>
            </a:r>
            <a:r>
              <a:rPr lang="en-GB" sz="800" dirty="0">
                <a:latin typeface="Century Gothic" panose="020B0502020202020204" pitchFamily="34" charset="0"/>
              </a:rPr>
              <a:t>(whether users can perform the task at all)</a:t>
            </a:r>
          </a:p>
          <a:p>
            <a:pPr marL="228600" indent="-228600">
              <a:buFont typeface="+mj-lt"/>
              <a:buAutoNum type="arabicPeriod"/>
            </a:pPr>
            <a:r>
              <a:rPr lang="en-GB" sz="1000" dirty="0">
                <a:latin typeface="Century Gothic" panose="020B0502020202020204" pitchFamily="34" charset="0"/>
              </a:rPr>
              <a:t>The time a task requires.</a:t>
            </a:r>
          </a:p>
          <a:p>
            <a:pPr marL="228600" indent="-228600">
              <a:buFont typeface="+mj-lt"/>
              <a:buAutoNum type="arabicPeriod"/>
            </a:pPr>
            <a:r>
              <a:rPr lang="en-GB" sz="1000" dirty="0">
                <a:latin typeface="Century Gothic" panose="020B0502020202020204" pitchFamily="34" charset="0"/>
              </a:rPr>
              <a:t>The error rate.</a:t>
            </a:r>
          </a:p>
          <a:p>
            <a:pPr marL="228600" indent="-228600">
              <a:buFont typeface="+mj-lt"/>
              <a:buAutoNum type="arabicPeriod"/>
            </a:pPr>
            <a:r>
              <a:rPr lang="en-GB" sz="1000" dirty="0">
                <a:latin typeface="Century Gothic" panose="020B0502020202020204" pitchFamily="34" charset="0"/>
              </a:rPr>
              <a:t>Users' subjective satisfaction.</a:t>
            </a:r>
          </a:p>
          <a:p>
            <a:endParaRPr lang="en-GB" dirty="0"/>
          </a:p>
        </p:txBody>
      </p:sp>
      <p:sp>
        <p:nvSpPr>
          <p:cNvPr id="14" name="Rectangle 13"/>
          <p:cNvSpPr/>
          <p:nvPr/>
        </p:nvSpPr>
        <p:spPr>
          <a:xfrm>
            <a:off x="4343400" y="2160588"/>
            <a:ext cx="4191000" cy="11430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28816" y="2862578"/>
            <a:ext cx="3505200" cy="566422"/>
          </a:xfrm>
          <a:prstGeom prst="rect">
            <a:avLst/>
          </a:prstGeom>
          <a:noFill/>
          <a:ln w="31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p:cNvCxnSpPr/>
          <p:nvPr/>
        </p:nvCxnSpPr>
        <p:spPr>
          <a:xfrm>
            <a:off x="3834016" y="3422647"/>
            <a:ext cx="762000" cy="43656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596016" y="3449163"/>
            <a:ext cx="3938384" cy="2939124"/>
          </a:xfrm>
          <a:prstGeom prst="rect">
            <a:avLst/>
          </a:prstGeom>
          <a:noFill/>
          <a:ln w="31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4800600" y="3657600"/>
            <a:ext cx="3276600" cy="1661993"/>
          </a:xfrm>
          <a:prstGeom prst="rect">
            <a:avLst/>
          </a:prstGeom>
          <a:noFill/>
        </p:spPr>
        <p:txBody>
          <a:bodyPr wrap="square" rtlCol="0">
            <a:spAutoFit/>
          </a:bodyPr>
          <a:lstStyle/>
          <a:p>
            <a:r>
              <a:rPr lang="en-GB" sz="1400" dirty="0">
                <a:latin typeface="Century Gothic" panose="020B0502020202020204" pitchFamily="34" charset="0"/>
              </a:rPr>
              <a:t>1- Test one usability metric </a:t>
            </a:r>
          </a:p>
          <a:p>
            <a:r>
              <a:rPr lang="en-GB" sz="1400" dirty="0">
                <a:latin typeface="Century Gothic" panose="020B0502020202020204" pitchFamily="34" charset="0"/>
              </a:rPr>
              <a:t>2- Four tasks maximum / Inductive </a:t>
            </a:r>
          </a:p>
          <a:p>
            <a:r>
              <a:rPr lang="en-GB" sz="1400" dirty="0">
                <a:latin typeface="Century Gothic" panose="020B0502020202020204" pitchFamily="34" charset="0"/>
              </a:rPr>
              <a:t>  - Six task max / Deductive </a:t>
            </a:r>
          </a:p>
          <a:p>
            <a:r>
              <a:rPr lang="en-GB" sz="1400" dirty="0">
                <a:latin typeface="Century Gothic" panose="020B0502020202020204" pitchFamily="34" charset="0"/>
              </a:rPr>
              <a:t>3- Predefined benchmark :</a:t>
            </a:r>
          </a:p>
          <a:p>
            <a:r>
              <a:rPr lang="en-GB" sz="1400" dirty="0">
                <a:latin typeface="Century Gothic" panose="020B0502020202020204" pitchFamily="34" charset="0"/>
              </a:rPr>
              <a:t>	Number of steps</a:t>
            </a:r>
          </a:p>
          <a:p>
            <a:r>
              <a:rPr lang="en-GB" sz="1400" dirty="0">
                <a:latin typeface="Century Gothic" panose="020B0502020202020204" pitchFamily="34" charset="0"/>
              </a:rPr>
              <a:t>	Time Required </a:t>
            </a:r>
          </a:p>
          <a:p>
            <a:r>
              <a:rPr lang="en-GB" dirty="0"/>
              <a:t>	</a:t>
            </a:r>
          </a:p>
        </p:txBody>
      </p:sp>
    </p:spTree>
    <p:extLst>
      <p:ext uri="{BB962C8B-B14F-4D97-AF65-F5344CB8AC3E}">
        <p14:creationId xmlns:p14="http://schemas.microsoft.com/office/powerpoint/2010/main" val="3698957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6400" y="838200"/>
            <a:ext cx="5757703" cy="5286504"/>
          </a:xfrm>
          <a:prstGeom prst="rect">
            <a:avLst/>
          </a:prstGeom>
        </p:spPr>
      </p:pic>
    </p:spTree>
    <p:extLst>
      <p:ext uri="{BB962C8B-B14F-4D97-AF65-F5344CB8AC3E}">
        <p14:creationId xmlns:p14="http://schemas.microsoft.com/office/powerpoint/2010/main" val="1664361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6400" y="838200"/>
            <a:ext cx="5757703" cy="5286504"/>
          </a:xfrm>
          <a:prstGeom prst="rect">
            <a:avLst/>
          </a:prstGeom>
        </p:spPr>
      </p:pic>
      <p:sp>
        <p:nvSpPr>
          <p:cNvPr id="2" name="Rectangle 1"/>
          <p:cNvSpPr/>
          <p:nvPr/>
        </p:nvSpPr>
        <p:spPr>
          <a:xfrm>
            <a:off x="152400" y="1981200"/>
            <a:ext cx="7543800" cy="7620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152400" y="2819400"/>
            <a:ext cx="7543800" cy="7620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52400" y="3657600"/>
            <a:ext cx="7543800" cy="6858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152400" y="4419600"/>
            <a:ext cx="7543800" cy="6858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152400" y="5181600"/>
            <a:ext cx="7543800" cy="7620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152400" y="1981200"/>
            <a:ext cx="1447800" cy="7620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Century Gothic" panose="020B0502020202020204" pitchFamily="34" charset="0"/>
              </a:rPr>
              <a:t>Layout</a:t>
            </a:r>
            <a:endParaRPr lang="en-GB"/>
          </a:p>
        </p:txBody>
      </p:sp>
      <p:sp>
        <p:nvSpPr>
          <p:cNvPr id="9" name="Rectangle 8"/>
          <p:cNvSpPr/>
          <p:nvPr/>
        </p:nvSpPr>
        <p:spPr>
          <a:xfrm>
            <a:off x="152400" y="2819400"/>
            <a:ext cx="1447800" cy="7620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Century Gothic" panose="020B0502020202020204" pitchFamily="34" charset="0"/>
              </a:rPr>
              <a:t>Layout</a:t>
            </a:r>
            <a:endParaRPr lang="en-GB"/>
          </a:p>
        </p:txBody>
      </p:sp>
      <p:sp>
        <p:nvSpPr>
          <p:cNvPr id="10" name="Rectangle 9"/>
          <p:cNvSpPr/>
          <p:nvPr/>
        </p:nvSpPr>
        <p:spPr>
          <a:xfrm>
            <a:off x="152400" y="3657600"/>
            <a:ext cx="1447800" cy="6858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latin typeface="Century Gothic" panose="020B0502020202020204" pitchFamily="34" charset="0"/>
              </a:rPr>
              <a:t>Terminology</a:t>
            </a:r>
            <a:endParaRPr lang="en-GB" sz="1600" dirty="0"/>
          </a:p>
        </p:txBody>
      </p:sp>
      <p:sp>
        <p:nvSpPr>
          <p:cNvPr id="11" name="Rectangle 10"/>
          <p:cNvSpPr/>
          <p:nvPr/>
        </p:nvSpPr>
        <p:spPr>
          <a:xfrm>
            <a:off x="152400" y="4419600"/>
            <a:ext cx="1447800" cy="6858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Century Gothic" panose="020B0502020202020204" pitchFamily="34" charset="0"/>
              </a:rPr>
              <a:t>Navigation</a:t>
            </a:r>
            <a:endParaRPr lang="en-GB"/>
          </a:p>
        </p:txBody>
      </p:sp>
      <p:sp>
        <p:nvSpPr>
          <p:cNvPr id="12" name="Rectangle 11"/>
          <p:cNvSpPr/>
          <p:nvPr/>
        </p:nvSpPr>
        <p:spPr>
          <a:xfrm>
            <a:off x="152400" y="5181600"/>
            <a:ext cx="1447800" cy="7620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Century Gothic" panose="020B0502020202020204" pitchFamily="34" charset="0"/>
              </a:rPr>
              <a:t>Navigation</a:t>
            </a:r>
            <a:endParaRPr lang="en-GB"/>
          </a:p>
        </p:txBody>
      </p:sp>
    </p:spTree>
    <p:extLst>
      <p:ext uri="{BB962C8B-B14F-4D97-AF65-F5344CB8AC3E}">
        <p14:creationId xmlns:p14="http://schemas.microsoft.com/office/powerpoint/2010/main" val="1738529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6400" y="838200"/>
            <a:ext cx="5757703" cy="5286504"/>
          </a:xfrm>
          <a:prstGeom prst="rect">
            <a:avLst/>
          </a:prstGeom>
        </p:spPr>
      </p:pic>
      <p:sp>
        <p:nvSpPr>
          <p:cNvPr id="2" name="Rectangle 1"/>
          <p:cNvSpPr/>
          <p:nvPr/>
        </p:nvSpPr>
        <p:spPr>
          <a:xfrm>
            <a:off x="152400" y="1981200"/>
            <a:ext cx="7543800" cy="7620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152400" y="2819400"/>
            <a:ext cx="7543800" cy="7620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52400" y="3657600"/>
            <a:ext cx="7543800" cy="6858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152400" y="4419600"/>
            <a:ext cx="7543800" cy="6858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152400" y="5181600"/>
            <a:ext cx="7543800" cy="7620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152400" y="1981200"/>
            <a:ext cx="1447800" cy="7620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latin typeface="Century Gothic" panose="020B0502020202020204" pitchFamily="34" charset="0"/>
              </a:rPr>
              <a:t>Layout</a:t>
            </a:r>
            <a:endParaRPr lang="en-GB"/>
          </a:p>
        </p:txBody>
      </p:sp>
      <p:sp>
        <p:nvSpPr>
          <p:cNvPr id="9" name="Rectangle 8"/>
          <p:cNvSpPr/>
          <p:nvPr/>
        </p:nvSpPr>
        <p:spPr>
          <a:xfrm>
            <a:off x="152400" y="2819400"/>
            <a:ext cx="1447800" cy="7620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latin typeface="Century Gothic" panose="020B0502020202020204" pitchFamily="34" charset="0"/>
              </a:rPr>
              <a:t>Layout</a:t>
            </a:r>
            <a:endParaRPr lang="en-GB" dirty="0"/>
          </a:p>
        </p:txBody>
      </p:sp>
      <p:sp>
        <p:nvSpPr>
          <p:cNvPr id="13" name="Rectangle 12">
            <a:extLst>
              <a:ext uri="{FF2B5EF4-FFF2-40B4-BE49-F238E27FC236}">
                <a16:creationId xmlns:a16="http://schemas.microsoft.com/office/drawing/2014/main" id="{BDBA6511-7A30-C04D-AE2B-7C4C0065D0C7}"/>
              </a:ext>
            </a:extLst>
          </p:cNvPr>
          <p:cNvSpPr/>
          <p:nvPr/>
        </p:nvSpPr>
        <p:spPr>
          <a:xfrm>
            <a:off x="152400" y="5105400"/>
            <a:ext cx="8534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013935-C73B-8845-BD9D-253EA55FDFB5}"/>
              </a:ext>
            </a:extLst>
          </p:cNvPr>
          <p:cNvSpPr/>
          <p:nvPr/>
        </p:nvSpPr>
        <p:spPr>
          <a:xfrm>
            <a:off x="152400" y="3657600"/>
            <a:ext cx="1447800" cy="6858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latin typeface="Century Gothic" panose="020B0502020202020204" pitchFamily="34" charset="0"/>
              </a:rPr>
              <a:t>Layout</a:t>
            </a:r>
            <a:endParaRPr lang="en-GB" dirty="0"/>
          </a:p>
        </p:txBody>
      </p:sp>
      <p:sp>
        <p:nvSpPr>
          <p:cNvPr id="15" name="Rectangle 14">
            <a:extLst>
              <a:ext uri="{FF2B5EF4-FFF2-40B4-BE49-F238E27FC236}">
                <a16:creationId xmlns:a16="http://schemas.microsoft.com/office/drawing/2014/main" id="{14F2B8C6-2CC3-414A-988F-7FFDCA822A54}"/>
              </a:ext>
            </a:extLst>
          </p:cNvPr>
          <p:cNvSpPr/>
          <p:nvPr/>
        </p:nvSpPr>
        <p:spPr>
          <a:xfrm>
            <a:off x="152400" y="4419600"/>
            <a:ext cx="1447800" cy="685800"/>
          </a:xfrm>
          <a:prstGeom prst="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latin typeface="Century Gothic" panose="020B0502020202020204" pitchFamily="34" charset="0"/>
              </a:rPr>
              <a:t>Layout</a:t>
            </a:r>
            <a:endParaRPr lang="en-GB" dirty="0"/>
          </a:p>
        </p:txBody>
      </p:sp>
      <p:sp>
        <p:nvSpPr>
          <p:cNvPr id="16" name="Rectangle 15">
            <a:extLst>
              <a:ext uri="{FF2B5EF4-FFF2-40B4-BE49-F238E27FC236}">
                <a16:creationId xmlns:a16="http://schemas.microsoft.com/office/drawing/2014/main" id="{31DFEA8C-44E1-CB44-AE67-57DDF6545ABA}"/>
              </a:ext>
            </a:extLst>
          </p:cNvPr>
          <p:cNvSpPr/>
          <p:nvPr/>
        </p:nvSpPr>
        <p:spPr>
          <a:xfrm>
            <a:off x="1676400" y="1676400"/>
            <a:ext cx="7086600" cy="350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13ED2D-1D9D-E646-B1C8-5FD3BC51D1C8}"/>
              </a:ext>
            </a:extLst>
          </p:cNvPr>
          <p:cNvSpPr txBox="1"/>
          <p:nvPr/>
        </p:nvSpPr>
        <p:spPr>
          <a:xfrm>
            <a:off x="1396448" y="5311209"/>
            <a:ext cx="6286500" cy="923330"/>
          </a:xfrm>
          <a:prstGeom prst="rect">
            <a:avLst/>
          </a:prstGeom>
          <a:noFill/>
        </p:spPr>
        <p:txBody>
          <a:bodyPr wrap="square" rtlCol="0">
            <a:spAutoFit/>
          </a:bodyPr>
          <a:lstStyle/>
          <a:p>
            <a:r>
              <a:rPr lang="en-US" dirty="0"/>
              <a:t>T1 = Time = 1 Min           -   </a:t>
            </a:r>
            <a:r>
              <a:rPr lang="en-US" dirty="0" err="1"/>
              <a:t>No.Steps</a:t>
            </a:r>
            <a:r>
              <a:rPr lang="en-US" dirty="0"/>
              <a:t> = 3 Steps ( 3 Screens )</a:t>
            </a:r>
          </a:p>
          <a:p>
            <a:r>
              <a:rPr lang="en-US" dirty="0"/>
              <a:t>T2 =  Time = 1 Min           -   </a:t>
            </a:r>
            <a:r>
              <a:rPr lang="en-US" dirty="0" err="1"/>
              <a:t>No.Steps</a:t>
            </a:r>
            <a:r>
              <a:rPr lang="en-US" dirty="0"/>
              <a:t> = 3 Steps ( 3 Screens )</a:t>
            </a:r>
          </a:p>
          <a:p>
            <a:endParaRPr lang="en-US" dirty="0"/>
          </a:p>
        </p:txBody>
      </p:sp>
    </p:spTree>
    <p:extLst>
      <p:ext uri="{BB962C8B-B14F-4D97-AF65-F5344CB8AC3E}">
        <p14:creationId xmlns:p14="http://schemas.microsoft.com/office/powerpoint/2010/main" val="3913166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22237"/>
            <a:ext cx="4038600" cy="838200"/>
          </a:xfrm>
        </p:spPr>
        <p:txBody>
          <a:bodyPr/>
          <a:lstStyle/>
          <a:p>
            <a:r>
              <a:rPr lang="en-GB" dirty="0">
                <a:latin typeface="Century Gothic" panose="020B0502020202020204" pitchFamily="34" charset="0"/>
              </a:rPr>
              <a:t>Test Task</a:t>
            </a:r>
          </a:p>
        </p:txBody>
      </p:sp>
      <p:sp>
        <p:nvSpPr>
          <p:cNvPr id="3" name="Content Placeholder 2"/>
          <p:cNvSpPr>
            <a:spLocks noGrp="1"/>
          </p:cNvSpPr>
          <p:nvPr>
            <p:ph idx="1"/>
          </p:nvPr>
        </p:nvSpPr>
        <p:spPr>
          <a:xfrm>
            <a:off x="4343400" y="1082675"/>
            <a:ext cx="3505200" cy="898525"/>
          </a:xfrm>
        </p:spPr>
        <p:txBody>
          <a:bodyPr>
            <a:noAutofit/>
          </a:bodyPr>
          <a:lstStyle/>
          <a:p>
            <a:pPr marL="228600" lvl="0" indent="-228600" algn="just">
              <a:buFont typeface="+mj-lt"/>
              <a:buAutoNum type="arabicPeriod"/>
            </a:pPr>
            <a:r>
              <a:rPr lang="en-US" sz="800" b="1" i="1" dirty="0">
                <a:latin typeface="Century Gothic" panose="020B0502020202020204" pitchFamily="34" charset="0"/>
              </a:rPr>
              <a:t>Layout</a:t>
            </a: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Terminology</a:t>
            </a: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Feedback</a:t>
            </a: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Comprehension</a:t>
            </a:r>
            <a:endParaRPr lang="en-GB" sz="800" dirty="0">
              <a:latin typeface="Century Gothic" panose="020B0502020202020204" pitchFamily="34" charset="0"/>
            </a:endParaRPr>
          </a:p>
          <a:p>
            <a:pPr marL="228600" lvl="0" indent="-228600" algn="just">
              <a:buFont typeface="+mj-lt"/>
              <a:buAutoNum type="arabicPeriod"/>
            </a:pPr>
            <a:r>
              <a:rPr lang="en-US" sz="800" b="1" i="1" dirty="0">
                <a:latin typeface="Century Gothic" panose="020B0502020202020204" pitchFamily="34" charset="0"/>
              </a:rPr>
              <a:t>Data Entry</a:t>
            </a:r>
            <a:endParaRPr lang="en-GB" sz="800" dirty="0">
              <a:latin typeface="Century Gothic" panose="020B0502020202020204" pitchFamily="34" charset="0"/>
            </a:endParaRPr>
          </a:p>
          <a:p>
            <a:pPr marL="228600" indent="-228600" algn="just">
              <a:buFont typeface="+mj-lt"/>
              <a:buAutoNum type="arabicPeriod"/>
            </a:pPr>
            <a:r>
              <a:rPr lang="en-US" sz="800" b="1" i="1" dirty="0">
                <a:latin typeface="Century Gothic" panose="020B0502020202020204" pitchFamily="34" charset="0"/>
              </a:rPr>
              <a:t>Navigation</a:t>
            </a:r>
            <a:endParaRPr lang="en-GB" sz="800" dirty="0">
              <a:latin typeface="Century Gothic" panose="020B0502020202020204" pitchFamily="34" charset="0"/>
            </a:endParaRPr>
          </a:p>
        </p:txBody>
      </p:sp>
      <p:pic>
        <p:nvPicPr>
          <p:cNvPr id="4" name="Picture 3"/>
          <p:cNvPicPr>
            <a:picLocks noChangeAspect="1"/>
          </p:cNvPicPr>
          <p:nvPr/>
        </p:nvPicPr>
        <p:blipFill>
          <a:blip r:embed="rId2"/>
          <a:stretch>
            <a:fillRect/>
          </a:stretch>
        </p:blipFill>
        <p:spPr>
          <a:xfrm>
            <a:off x="328816" y="1134532"/>
            <a:ext cx="3100184" cy="2962913"/>
          </a:xfrm>
          <a:prstGeom prst="rect">
            <a:avLst/>
          </a:prstGeom>
        </p:spPr>
      </p:pic>
      <p:sp>
        <p:nvSpPr>
          <p:cNvPr id="5" name="Rectangle 4"/>
          <p:cNvSpPr/>
          <p:nvPr/>
        </p:nvSpPr>
        <p:spPr>
          <a:xfrm>
            <a:off x="0" y="0"/>
            <a:ext cx="4267200" cy="6858000"/>
          </a:xfrm>
          <a:prstGeom prst="rect">
            <a:avLst/>
          </a:prstGeom>
          <a:gradFill flip="none" rotWithShape="1">
            <a:gsLst>
              <a:gs pos="0">
                <a:schemeClr val="accent1">
                  <a:alpha val="0"/>
                  <a:lumMod val="3000"/>
                  <a:lumOff val="9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42900" y="1174431"/>
            <a:ext cx="3505200" cy="685800"/>
          </a:xfrm>
          <a:prstGeom prst="rect">
            <a:avLst/>
          </a:prstGeom>
          <a:no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6" idx="3"/>
            <a:endCxn id="9" idx="1"/>
          </p:cNvCxnSpPr>
          <p:nvPr/>
        </p:nvCxnSpPr>
        <p:spPr>
          <a:xfrm flipV="1">
            <a:off x="3848100" y="1499394"/>
            <a:ext cx="495300" cy="1793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43400" y="960437"/>
            <a:ext cx="4191000" cy="1077913"/>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47866" y="2010913"/>
            <a:ext cx="3505200" cy="685800"/>
          </a:xfrm>
          <a:prstGeom prst="rect">
            <a:avLst/>
          </a:prstGeom>
          <a:noFill/>
          <a:ln w="31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10" idx="3"/>
          </p:cNvCxnSpPr>
          <p:nvPr/>
        </p:nvCxnSpPr>
        <p:spPr>
          <a:xfrm flipV="1">
            <a:off x="3853066" y="2344734"/>
            <a:ext cx="4903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4410075" y="2344734"/>
            <a:ext cx="3962400" cy="79092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000" u="sng" dirty="0">
                <a:latin typeface="Century Gothic" panose="020B0502020202020204" pitchFamily="34" charset="0"/>
                <a:hlinkClick r:id="rId3" tooltip="Alertbox Feb. 2001: Success Rate - The Simplest Usability Metric"/>
              </a:rPr>
              <a:t>Success rate</a:t>
            </a:r>
            <a:r>
              <a:rPr lang="en-GB" sz="1000" dirty="0">
                <a:latin typeface="Century Gothic" panose="020B0502020202020204" pitchFamily="34" charset="0"/>
              </a:rPr>
              <a:t> </a:t>
            </a:r>
            <a:r>
              <a:rPr lang="en-GB" sz="800" dirty="0">
                <a:latin typeface="Century Gothic" panose="020B0502020202020204" pitchFamily="34" charset="0"/>
              </a:rPr>
              <a:t>(whether users can perform the task at all)</a:t>
            </a:r>
          </a:p>
          <a:p>
            <a:pPr marL="228600" indent="-228600">
              <a:buFont typeface="+mj-lt"/>
              <a:buAutoNum type="arabicPeriod"/>
            </a:pPr>
            <a:r>
              <a:rPr lang="en-GB" sz="1000" dirty="0">
                <a:latin typeface="Century Gothic" panose="020B0502020202020204" pitchFamily="34" charset="0"/>
              </a:rPr>
              <a:t>The time a task requires.</a:t>
            </a:r>
          </a:p>
          <a:p>
            <a:pPr marL="228600" indent="-228600">
              <a:buFont typeface="+mj-lt"/>
              <a:buAutoNum type="arabicPeriod"/>
            </a:pPr>
            <a:r>
              <a:rPr lang="en-GB" sz="1000" dirty="0">
                <a:latin typeface="Century Gothic" panose="020B0502020202020204" pitchFamily="34" charset="0"/>
              </a:rPr>
              <a:t>The error rate.</a:t>
            </a:r>
          </a:p>
          <a:p>
            <a:pPr marL="228600" indent="-228600">
              <a:buFont typeface="+mj-lt"/>
              <a:buAutoNum type="arabicPeriod"/>
            </a:pPr>
            <a:r>
              <a:rPr lang="en-GB" sz="1000" dirty="0">
                <a:latin typeface="Century Gothic" panose="020B0502020202020204" pitchFamily="34" charset="0"/>
              </a:rPr>
              <a:t>Users' subjective satisfaction.</a:t>
            </a:r>
          </a:p>
          <a:p>
            <a:endParaRPr lang="en-GB" dirty="0"/>
          </a:p>
        </p:txBody>
      </p:sp>
      <p:sp>
        <p:nvSpPr>
          <p:cNvPr id="14" name="Rectangle 13"/>
          <p:cNvSpPr/>
          <p:nvPr/>
        </p:nvSpPr>
        <p:spPr>
          <a:xfrm>
            <a:off x="4343400" y="2160588"/>
            <a:ext cx="4191000" cy="11430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28816" y="2803120"/>
            <a:ext cx="3505200" cy="566422"/>
          </a:xfrm>
          <a:prstGeom prst="rect">
            <a:avLst/>
          </a:prstGeom>
          <a:noFill/>
          <a:ln w="31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p:cNvCxnSpPr>
            <a:stCxn id="18" idx="3"/>
          </p:cNvCxnSpPr>
          <p:nvPr/>
        </p:nvCxnSpPr>
        <p:spPr>
          <a:xfrm>
            <a:off x="3834016" y="3086331"/>
            <a:ext cx="509384" cy="723669"/>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43400" y="3471967"/>
            <a:ext cx="4191000" cy="1275237"/>
          </a:xfrm>
          <a:prstGeom prst="rect">
            <a:avLst/>
          </a:prstGeom>
          <a:noFill/>
          <a:ln w="31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4400550" y="3642070"/>
            <a:ext cx="3276600" cy="1292662"/>
          </a:xfrm>
          <a:prstGeom prst="rect">
            <a:avLst/>
          </a:prstGeom>
          <a:noFill/>
        </p:spPr>
        <p:txBody>
          <a:bodyPr wrap="square" rtlCol="0">
            <a:spAutoFit/>
          </a:bodyPr>
          <a:lstStyle/>
          <a:p>
            <a:r>
              <a:rPr lang="en-GB" sz="1200" dirty="0">
                <a:latin typeface="Century Gothic" panose="020B0502020202020204" pitchFamily="34" charset="0"/>
              </a:rPr>
              <a:t>1- Four tasks maximum </a:t>
            </a:r>
          </a:p>
          <a:p>
            <a:r>
              <a:rPr lang="en-GB" sz="1200" dirty="0">
                <a:latin typeface="Century Gothic" panose="020B0502020202020204" pitchFamily="34" charset="0"/>
              </a:rPr>
              <a:t>2- Test one usability metric only </a:t>
            </a:r>
          </a:p>
          <a:p>
            <a:r>
              <a:rPr lang="en-GB" sz="1200" dirty="0">
                <a:latin typeface="Century Gothic" panose="020B0502020202020204" pitchFamily="34" charset="0"/>
              </a:rPr>
              <a:t>3- Have a Predefined benchmark</a:t>
            </a:r>
          </a:p>
          <a:p>
            <a:r>
              <a:rPr lang="en-GB" sz="1200" dirty="0">
                <a:latin typeface="Century Gothic" panose="020B0502020202020204" pitchFamily="34" charset="0"/>
              </a:rPr>
              <a:t> - Number of steps </a:t>
            </a:r>
          </a:p>
          <a:p>
            <a:r>
              <a:rPr lang="en-GB" sz="1200" dirty="0">
                <a:latin typeface="Century Gothic" panose="020B0502020202020204" pitchFamily="34" charset="0"/>
              </a:rPr>
              <a:t> - Time Required </a:t>
            </a:r>
          </a:p>
          <a:p>
            <a:r>
              <a:rPr lang="en-GB" dirty="0"/>
              <a:t>	</a:t>
            </a:r>
          </a:p>
        </p:txBody>
      </p:sp>
      <p:sp>
        <p:nvSpPr>
          <p:cNvPr id="15" name="Rectangle 14"/>
          <p:cNvSpPr/>
          <p:nvPr/>
        </p:nvSpPr>
        <p:spPr>
          <a:xfrm>
            <a:off x="328816" y="3471967"/>
            <a:ext cx="3505200" cy="625478"/>
          </a:xfrm>
          <a:prstGeom prst="rect">
            <a:avLst/>
          </a:prstGeom>
          <a:no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p:cNvCxnSpPr/>
          <p:nvPr/>
        </p:nvCxnSpPr>
        <p:spPr>
          <a:xfrm>
            <a:off x="3822212" y="4093211"/>
            <a:ext cx="518909" cy="1022677"/>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342260" y="4907309"/>
            <a:ext cx="4193279" cy="1036292"/>
          </a:xfrm>
          <a:prstGeom prst="rect">
            <a:avLst/>
          </a:prstGeom>
          <a:no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a:off x="4400549" y="5105798"/>
            <a:ext cx="4210049" cy="1292662"/>
          </a:xfrm>
          <a:prstGeom prst="rect">
            <a:avLst/>
          </a:prstGeom>
          <a:noFill/>
        </p:spPr>
        <p:txBody>
          <a:bodyPr wrap="square" rtlCol="0">
            <a:spAutoFit/>
          </a:bodyPr>
          <a:lstStyle/>
          <a:p>
            <a:pPr marL="171450" indent="-171450">
              <a:buFontTx/>
              <a:buChar char="-"/>
            </a:pPr>
            <a:r>
              <a:rPr lang="en-GB" sz="1200" dirty="0">
                <a:latin typeface="Century Gothic" panose="020B0502020202020204" pitchFamily="34" charset="0"/>
              </a:rPr>
              <a:t>5 Participants at most </a:t>
            </a:r>
          </a:p>
          <a:p>
            <a:pPr marL="171450" indent="-171450">
              <a:buFontTx/>
              <a:buChar char="-"/>
            </a:pPr>
            <a:r>
              <a:rPr lang="en-GB" sz="1200" dirty="0">
                <a:latin typeface="Century Gothic" panose="020B0502020202020204" pitchFamily="34" charset="0"/>
              </a:rPr>
              <a:t>Subjects should be typical user of the system, or possess interests with the domain.</a:t>
            </a:r>
          </a:p>
          <a:p>
            <a:pPr marL="171450" indent="-171450">
              <a:buFontTx/>
              <a:buChar char="-"/>
            </a:pPr>
            <a:r>
              <a:rPr lang="en-GB" sz="1200" dirty="0">
                <a:latin typeface="Century Gothic" panose="020B0502020202020204" pitchFamily="34" charset="0"/>
              </a:rPr>
              <a:t>Make a list (Names, Time and Contact details) </a:t>
            </a:r>
          </a:p>
          <a:p>
            <a:pPr marL="171450" indent="-171450">
              <a:buFontTx/>
              <a:buChar char="-"/>
            </a:pPr>
            <a:endParaRPr lang="en-GB" sz="1200" dirty="0">
              <a:latin typeface="Century Gothic" panose="020B0502020202020204" pitchFamily="34" charset="0"/>
            </a:endParaRPr>
          </a:p>
          <a:p>
            <a:r>
              <a:rPr lang="en-GB" dirty="0"/>
              <a:t>	</a:t>
            </a:r>
          </a:p>
        </p:txBody>
      </p:sp>
      <p:pic>
        <p:nvPicPr>
          <p:cNvPr id="1026" name="Picture 2" descr="http://media.nngroup.com/media/editor/alertbox/20000319-user-testing-diminshing-returns-curv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4403829"/>
            <a:ext cx="3505200" cy="210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435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52400" y="228600"/>
            <a:ext cx="5105400" cy="646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00200" y="1765981"/>
            <a:ext cx="5943600" cy="1200329"/>
          </a:xfrm>
          <a:prstGeom prst="rect">
            <a:avLst/>
          </a:prstGeom>
          <a:noFill/>
        </p:spPr>
        <p:txBody>
          <a:bodyPr wrap="square" rtlCol="0">
            <a:spAutoFit/>
          </a:bodyPr>
          <a:lstStyle/>
          <a:p>
            <a:pPr algn="just"/>
            <a:r>
              <a:rPr lang="en-GB" dirty="0">
                <a:latin typeface="Century Gothic" pitchFamily="34" charset="0"/>
              </a:rPr>
              <a:t>Usability of a product is the extent, to which it can be used by a certain </a:t>
            </a:r>
            <a:r>
              <a:rPr lang="en-GB" dirty="0">
                <a:solidFill>
                  <a:srgbClr val="FF0000"/>
                </a:solidFill>
                <a:latin typeface="Century Gothic" pitchFamily="34" charset="0"/>
              </a:rPr>
              <a:t>user</a:t>
            </a:r>
            <a:r>
              <a:rPr lang="en-GB" dirty="0">
                <a:latin typeface="Century Gothic" pitchFamily="34" charset="0"/>
              </a:rPr>
              <a:t>, to achieve effectively, efficiently  and satisfyingly  certain </a:t>
            </a:r>
            <a:r>
              <a:rPr lang="en-GB" dirty="0">
                <a:solidFill>
                  <a:srgbClr val="FF0000"/>
                </a:solidFill>
                <a:effectLst>
                  <a:outerShdw blurRad="38100" dist="38100" dir="2700000" algn="tl">
                    <a:srgbClr val="000000">
                      <a:alpha val="43137"/>
                    </a:srgbClr>
                  </a:outerShdw>
                </a:effectLst>
                <a:latin typeface="Century Gothic" pitchFamily="34" charset="0"/>
              </a:rPr>
              <a:t>goals</a:t>
            </a:r>
            <a:r>
              <a:rPr lang="en-GB" dirty="0">
                <a:effectLst>
                  <a:outerShdw blurRad="38100" dist="38100" dir="2700000" algn="tl">
                    <a:srgbClr val="000000">
                      <a:alpha val="43137"/>
                    </a:srgbClr>
                  </a:outerShdw>
                </a:effectLst>
                <a:latin typeface="Century Gothic" pitchFamily="34" charset="0"/>
              </a:rPr>
              <a:t> </a:t>
            </a:r>
            <a:r>
              <a:rPr lang="en-GB" dirty="0">
                <a:latin typeface="Century Gothic" pitchFamily="34" charset="0"/>
              </a:rPr>
              <a:t>in a certain </a:t>
            </a:r>
            <a:r>
              <a:rPr lang="en-GB" dirty="0">
                <a:solidFill>
                  <a:srgbClr val="FF0000"/>
                </a:solidFill>
                <a:latin typeface="Century Gothic" pitchFamily="34" charset="0"/>
              </a:rPr>
              <a:t>context</a:t>
            </a:r>
            <a:r>
              <a:rPr lang="en-GB" dirty="0">
                <a:latin typeface="Century Gothic" pitchFamily="34" charset="0"/>
              </a:rPr>
              <a:t>. </a:t>
            </a:r>
          </a:p>
        </p:txBody>
      </p:sp>
      <p:sp>
        <p:nvSpPr>
          <p:cNvPr id="6" name="Rectangle 5"/>
          <p:cNvSpPr/>
          <p:nvPr/>
        </p:nvSpPr>
        <p:spPr>
          <a:xfrm>
            <a:off x="3517865" y="1035734"/>
            <a:ext cx="2108269" cy="646331"/>
          </a:xfrm>
          <a:prstGeom prst="rect">
            <a:avLst/>
          </a:prstGeom>
        </p:spPr>
        <p:txBody>
          <a:bodyPr wrap="none">
            <a:spAutoFit/>
          </a:bodyPr>
          <a:lstStyle/>
          <a:p>
            <a:r>
              <a:rPr lang="en-GB" sz="3600" dirty="0">
                <a:latin typeface="Century Gothic" pitchFamily="34" charset="0"/>
              </a:rPr>
              <a:t>Usability </a:t>
            </a:r>
            <a:endParaRPr lang="en-GB" dirty="0">
              <a:latin typeface="Century Gothic" pitchFamily="34" charset="0"/>
            </a:endParaRPr>
          </a:p>
        </p:txBody>
      </p:sp>
      <p:sp>
        <p:nvSpPr>
          <p:cNvPr id="8" name="Rectangle 7"/>
          <p:cNvSpPr/>
          <p:nvPr/>
        </p:nvSpPr>
        <p:spPr>
          <a:xfrm>
            <a:off x="6629400" y="5257800"/>
            <a:ext cx="2013628" cy="369332"/>
          </a:xfrm>
          <a:prstGeom prst="rect">
            <a:avLst/>
          </a:prstGeom>
        </p:spPr>
        <p:txBody>
          <a:bodyPr wrap="none">
            <a:spAutoFit/>
          </a:bodyPr>
          <a:lstStyle/>
          <a:p>
            <a:r>
              <a:rPr lang="en-GB" b="1" dirty="0"/>
              <a:t>ISO 9241 definition</a:t>
            </a:r>
          </a:p>
        </p:txBody>
      </p:sp>
      <p:pic>
        <p:nvPicPr>
          <p:cNvPr id="2" name="Picture 1"/>
          <p:cNvPicPr>
            <a:picLocks noChangeAspect="1"/>
          </p:cNvPicPr>
          <p:nvPr/>
        </p:nvPicPr>
        <p:blipFill>
          <a:blip r:embed="rId3"/>
          <a:stretch>
            <a:fillRect/>
          </a:stretch>
        </p:blipFill>
        <p:spPr>
          <a:xfrm>
            <a:off x="6655139" y="3831080"/>
            <a:ext cx="1987889" cy="1376797"/>
          </a:xfrm>
          <a:prstGeom prst="rect">
            <a:avLst/>
          </a:prstGeom>
        </p:spPr>
      </p:pic>
    </p:spTree>
    <p:extLst>
      <p:ext uri="{BB962C8B-B14F-4D97-AF65-F5344CB8AC3E}">
        <p14:creationId xmlns:p14="http://schemas.microsoft.com/office/powerpoint/2010/main" val="3727481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Consent Forms</a:t>
            </a:r>
          </a:p>
        </p:txBody>
      </p:sp>
      <p:pic>
        <p:nvPicPr>
          <p:cNvPr id="5" name="Picture 4"/>
          <p:cNvPicPr>
            <a:picLocks noChangeAspect="1"/>
          </p:cNvPicPr>
          <p:nvPr/>
        </p:nvPicPr>
        <p:blipFill>
          <a:blip r:embed="rId2"/>
          <a:stretch>
            <a:fillRect/>
          </a:stretch>
        </p:blipFill>
        <p:spPr>
          <a:xfrm>
            <a:off x="1714500" y="1295400"/>
            <a:ext cx="5715000" cy="5401459"/>
          </a:xfrm>
          <a:prstGeom prst="rect">
            <a:avLst/>
          </a:prstGeom>
        </p:spPr>
      </p:pic>
    </p:spTree>
    <p:extLst>
      <p:ext uri="{BB962C8B-B14F-4D97-AF65-F5344CB8AC3E}">
        <p14:creationId xmlns:p14="http://schemas.microsoft.com/office/powerpoint/2010/main" val="2065931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533400"/>
            <a:ext cx="7912734" cy="5791200"/>
          </a:xfrm>
          <a:prstGeom prst="rect">
            <a:avLst/>
          </a:prstGeom>
        </p:spPr>
      </p:pic>
    </p:spTree>
    <p:extLst>
      <p:ext uri="{BB962C8B-B14F-4D97-AF65-F5344CB8AC3E}">
        <p14:creationId xmlns:p14="http://schemas.microsoft.com/office/powerpoint/2010/main" val="2926362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entury Gothic" panose="020B0502020202020204" pitchFamily="34" charset="0"/>
              </a:rPr>
              <a:t>Running the test</a:t>
            </a:r>
          </a:p>
        </p:txBody>
      </p:sp>
      <p:sp>
        <p:nvSpPr>
          <p:cNvPr id="3" name="Content Placeholder 2"/>
          <p:cNvSpPr>
            <a:spLocks noGrp="1"/>
          </p:cNvSpPr>
          <p:nvPr>
            <p:ph idx="1"/>
          </p:nvPr>
        </p:nvSpPr>
        <p:spPr/>
        <p:txBody>
          <a:bodyPr>
            <a:normAutofit/>
          </a:bodyPr>
          <a:lstStyle/>
          <a:p>
            <a:pPr marL="0" indent="0" fontAlgn="base">
              <a:buNone/>
            </a:pPr>
            <a:r>
              <a:rPr lang="en-GB" sz="1200" b="1" dirty="0">
                <a:effectLst>
                  <a:outerShdw blurRad="38100" dist="38100" dir="2700000" algn="tl">
                    <a:srgbClr val="000000">
                      <a:alpha val="43137"/>
                    </a:srgbClr>
                  </a:outerShdw>
                </a:effectLst>
              </a:rPr>
              <a:t>Pilot Testing  </a:t>
            </a:r>
          </a:p>
          <a:p>
            <a:pPr marL="0" indent="0" fontAlgn="base">
              <a:buNone/>
            </a:pPr>
            <a:r>
              <a:rPr lang="en-GB" sz="1200" dirty="0"/>
              <a:t>Prior to conducting a usability test, make sure you have all of your materials, consents and documentation prepared and checked.  It is important to pilot test equipment and materials with a volunteer participant. Run the pilot test 10 – 15 minutes prior to the first test session so that you have time to deal with any technical issues, or change the scenarios or other materials if necessary.  </a:t>
            </a:r>
          </a:p>
          <a:p>
            <a:pPr marL="0" indent="0" fontAlgn="base">
              <a:buNone/>
            </a:pPr>
            <a:endParaRPr lang="en-GB" sz="1200" dirty="0"/>
          </a:p>
          <a:p>
            <a:pPr marL="0" indent="0" fontAlgn="base">
              <a:buNone/>
            </a:pPr>
            <a:r>
              <a:rPr lang="en-GB" sz="1200" dirty="0"/>
              <a:t>The pilot test allows you to:</a:t>
            </a:r>
          </a:p>
          <a:p>
            <a:pPr marL="228600" indent="-228600" fontAlgn="base">
              <a:buFont typeface="+mj-lt"/>
              <a:buAutoNum type="arabicPeriod"/>
            </a:pPr>
            <a:r>
              <a:rPr lang="en-GB" sz="1200" dirty="0"/>
              <a:t>Test the equipment</a:t>
            </a:r>
          </a:p>
          <a:p>
            <a:pPr marL="228600" indent="-228600" fontAlgn="base">
              <a:buFont typeface="+mj-lt"/>
              <a:buAutoNum type="arabicPeriod"/>
            </a:pPr>
            <a:r>
              <a:rPr lang="en-GB" sz="1200" dirty="0"/>
              <a:t>Provides practice for the facilitator and note-takers</a:t>
            </a:r>
          </a:p>
          <a:p>
            <a:pPr marL="228600" indent="-228600" fontAlgn="base">
              <a:buFont typeface="+mj-lt"/>
              <a:buAutoNum type="arabicPeriod"/>
            </a:pPr>
            <a:r>
              <a:rPr lang="en-GB" sz="1200" dirty="0"/>
              <a:t>Get a good sense whether your questions and scenarios are clear to the participant</a:t>
            </a:r>
          </a:p>
          <a:p>
            <a:pPr marL="228600" indent="-228600" fontAlgn="base">
              <a:buFont typeface="+mj-lt"/>
              <a:buAutoNum type="arabicPeriod"/>
            </a:pPr>
            <a:r>
              <a:rPr lang="en-GB" sz="1200" dirty="0"/>
              <a:t>Make any last minute adjustments</a:t>
            </a:r>
          </a:p>
          <a:p>
            <a:pPr marL="0" indent="0">
              <a:buNone/>
            </a:pPr>
            <a:br>
              <a:rPr lang="en-GB" dirty="0"/>
            </a:br>
            <a:endParaRPr lang="en-GB" dirty="0"/>
          </a:p>
        </p:txBody>
      </p:sp>
    </p:spTree>
    <p:extLst>
      <p:ext uri="{BB962C8B-B14F-4D97-AF65-F5344CB8AC3E}">
        <p14:creationId xmlns:p14="http://schemas.microsoft.com/office/powerpoint/2010/main" val="167610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Techniques</a:t>
            </a:r>
          </a:p>
        </p:txBody>
      </p:sp>
      <p:sp>
        <p:nvSpPr>
          <p:cNvPr id="3" name="Content Placeholder 2"/>
          <p:cNvSpPr>
            <a:spLocks noGrp="1"/>
          </p:cNvSpPr>
          <p:nvPr>
            <p:ph idx="1"/>
          </p:nvPr>
        </p:nvSpPr>
        <p:spPr/>
        <p:txBody>
          <a:bodyPr>
            <a:normAutofit fontScale="62500" lnSpcReduction="20000"/>
          </a:bodyPr>
          <a:lstStyle/>
          <a:p>
            <a:pPr fontAlgn="base"/>
            <a:r>
              <a:rPr lang="en-GB" b="1" dirty="0"/>
              <a:t>Concurrent Think Aloud (CTA)</a:t>
            </a:r>
            <a:r>
              <a:rPr lang="en-GB" sz="2600" dirty="0"/>
              <a:t> is used to understand participants’ thoughts as they interact with a product by having them think aloud while they work. The goal is to encourage participants to keep a running stream of consciousness as they work.</a:t>
            </a:r>
          </a:p>
          <a:p>
            <a:pPr marL="0" indent="0" fontAlgn="base">
              <a:buNone/>
            </a:pPr>
            <a:endParaRPr lang="en-GB" sz="2600" dirty="0">
              <a:solidFill>
                <a:srgbClr val="7030A0"/>
              </a:solidFill>
            </a:endParaRPr>
          </a:p>
          <a:p>
            <a:pPr fontAlgn="base"/>
            <a:r>
              <a:rPr lang="en-GB" dirty="0">
                <a:solidFill>
                  <a:srgbClr val="7030A0"/>
                </a:solidFill>
              </a:rPr>
              <a:t> </a:t>
            </a:r>
            <a:r>
              <a:rPr lang="en-GB" b="1" dirty="0">
                <a:solidFill>
                  <a:srgbClr val="7030A0"/>
                </a:solidFill>
              </a:rPr>
              <a:t>Retrospective Think Aloud (RTA)</a:t>
            </a:r>
            <a:r>
              <a:rPr lang="en-GB" dirty="0">
                <a:solidFill>
                  <a:srgbClr val="7030A0"/>
                </a:solidFill>
              </a:rPr>
              <a:t>, </a:t>
            </a:r>
            <a:r>
              <a:rPr lang="en-GB" sz="2600" dirty="0">
                <a:solidFill>
                  <a:srgbClr val="7030A0"/>
                </a:solidFill>
              </a:rPr>
              <a:t>the moderator asks participants to retrace their steps when the session is complete. Often participants watch a video replay of their actions, which may or may not contain eye-gaze patterns.</a:t>
            </a:r>
          </a:p>
          <a:p>
            <a:pPr marL="0" indent="0" fontAlgn="base">
              <a:buNone/>
            </a:pPr>
            <a:endParaRPr lang="en-GB" sz="2600" dirty="0"/>
          </a:p>
          <a:p>
            <a:pPr algn="just" fontAlgn="base"/>
            <a:r>
              <a:rPr lang="en-GB" b="1" dirty="0">
                <a:solidFill>
                  <a:srgbClr val="00B050"/>
                </a:solidFill>
              </a:rPr>
              <a:t>Concurrent Probing (CP)</a:t>
            </a:r>
            <a:r>
              <a:rPr lang="en-GB" dirty="0">
                <a:solidFill>
                  <a:srgbClr val="00B050"/>
                </a:solidFill>
              </a:rPr>
              <a:t> </a:t>
            </a:r>
            <a:r>
              <a:rPr lang="en-GB" sz="2600" dirty="0">
                <a:solidFill>
                  <a:srgbClr val="00B050"/>
                </a:solidFill>
              </a:rPr>
              <a:t>requires that as participants work on tasks—when they say something interesting or do something unique, the researcher asks follow-up questions.</a:t>
            </a:r>
          </a:p>
          <a:p>
            <a:pPr algn="just" fontAlgn="base"/>
            <a:endParaRPr lang="en-GB" sz="2600" dirty="0">
              <a:solidFill>
                <a:srgbClr val="00B050"/>
              </a:solidFill>
            </a:endParaRPr>
          </a:p>
          <a:p>
            <a:pPr algn="just" fontAlgn="base"/>
            <a:r>
              <a:rPr lang="en-GB" b="1" dirty="0">
                <a:solidFill>
                  <a:srgbClr val="00B050"/>
                </a:solidFill>
              </a:rPr>
              <a:t>Retrospective Probing (RP)</a:t>
            </a:r>
            <a:r>
              <a:rPr lang="en-GB" dirty="0">
                <a:solidFill>
                  <a:srgbClr val="00B050"/>
                </a:solidFill>
              </a:rPr>
              <a:t> </a:t>
            </a:r>
            <a:r>
              <a:rPr lang="en-GB" sz="2600" dirty="0">
                <a:solidFill>
                  <a:srgbClr val="00B050"/>
                </a:solidFill>
              </a:rPr>
              <a:t>requires waiting until the session is complete and then asking questions about the participant’s thoughts and actions. Researchers often use RP in conjunction with other methods—as the participant makes comments or actions, the researcher takes notes and follows up with additional questions at the end of the session.</a:t>
            </a:r>
          </a:p>
          <a:p>
            <a:endParaRPr lang="en-GB" dirty="0"/>
          </a:p>
        </p:txBody>
      </p:sp>
    </p:spTree>
    <p:extLst>
      <p:ext uri="{BB962C8B-B14F-4D97-AF65-F5344CB8AC3E}">
        <p14:creationId xmlns:p14="http://schemas.microsoft.com/office/powerpoint/2010/main" val="1713137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Techniques</a:t>
            </a:r>
          </a:p>
        </p:txBody>
      </p:sp>
      <p:sp>
        <p:nvSpPr>
          <p:cNvPr id="3" name="Content Placeholder 2"/>
          <p:cNvSpPr>
            <a:spLocks noGrp="1"/>
          </p:cNvSpPr>
          <p:nvPr>
            <p:ph idx="1"/>
          </p:nvPr>
        </p:nvSpPr>
        <p:spPr/>
        <p:txBody>
          <a:bodyPr>
            <a:normAutofit fontScale="92500" lnSpcReduction="20000"/>
          </a:bodyPr>
          <a:lstStyle/>
          <a:p>
            <a:pPr algn="just" fontAlgn="base"/>
            <a:r>
              <a:rPr lang="en-GB" b="1" dirty="0"/>
              <a:t>Concurrent Think Aloud (CTA)</a:t>
            </a:r>
            <a:r>
              <a:rPr lang="en-GB" sz="2600" dirty="0"/>
              <a:t> is used to understand participants’ thoughts as they interact with a product by having them think aloud while they work. The goal is to encourage participants to keep a running stream of consciousness as they work.</a:t>
            </a:r>
          </a:p>
          <a:p>
            <a:pPr marL="0" indent="0" fontAlgn="base">
              <a:buNone/>
            </a:pPr>
            <a:endParaRPr lang="en-GB" sz="2600" dirty="0"/>
          </a:p>
          <a:p>
            <a:pPr algn="just" fontAlgn="base"/>
            <a:endParaRPr lang="en-GB" sz="2600" dirty="0"/>
          </a:p>
          <a:p>
            <a:pPr algn="just" fontAlgn="base"/>
            <a:r>
              <a:rPr lang="en-GB" b="1" dirty="0"/>
              <a:t>Retrospective Probing (RP)</a:t>
            </a:r>
            <a:r>
              <a:rPr lang="en-GB" dirty="0"/>
              <a:t> </a:t>
            </a:r>
            <a:r>
              <a:rPr lang="en-GB" sz="2600" dirty="0"/>
              <a:t>requires waiting until the session is complete and then asking questions about the participant’s thoughts and actions. Researchers often use RP in conjunction with other methods—as the participant makes comments or actions, the researcher takes notes and follows up with additional questions at the end of the session.</a:t>
            </a:r>
          </a:p>
          <a:p>
            <a:endParaRPr lang="en-GB" dirty="0"/>
          </a:p>
        </p:txBody>
      </p:sp>
    </p:spTree>
    <p:extLst>
      <p:ext uri="{BB962C8B-B14F-4D97-AF65-F5344CB8AC3E}">
        <p14:creationId xmlns:p14="http://schemas.microsoft.com/office/powerpoint/2010/main" val="3763689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304800"/>
            <a:ext cx="8229600" cy="1143000"/>
          </a:xfrm>
        </p:spPr>
        <p:txBody>
          <a:bodyPr/>
          <a:lstStyle/>
          <a:p>
            <a:r>
              <a:rPr lang="en-GB" dirty="0">
                <a:latin typeface="Century Gothic" panose="020B0502020202020204" pitchFamily="34" charset="0"/>
              </a:rPr>
              <a:t>Running the test </a:t>
            </a:r>
          </a:p>
        </p:txBody>
      </p:sp>
      <p:pic>
        <p:nvPicPr>
          <p:cNvPr id="4" name="Content Placeholder 3"/>
          <p:cNvPicPr>
            <a:picLocks noGrp="1" noChangeAspect="1"/>
          </p:cNvPicPr>
          <p:nvPr>
            <p:ph idx="1"/>
          </p:nvPr>
        </p:nvPicPr>
        <p:blipFill>
          <a:blip r:embed="rId2"/>
          <a:stretch>
            <a:fillRect/>
          </a:stretch>
        </p:blipFill>
        <p:spPr>
          <a:xfrm>
            <a:off x="2590800" y="1676400"/>
            <a:ext cx="3664732" cy="1595236"/>
          </a:xfrm>
          <a:prstGeom prst="rect">
            <a:avLst/>
          </a:prstGeom>
        </p:spPr>
      </p:pic>
      <p:sp>
        <p:nvSpPr>
          <p:cNvPr id="3" name="Rectangle 2">
            <a:extLst>
              <a:ext uri="{FF2B5EF4-FFF2-40B4-BE49-F238E27FC236}">
                <a16:creationId xmlns:a16="http://schemas.microsoft.com/office/drawing/2014/main" id="{CB44FF70-0A7F-704A-9246-799ACA5744F4}"/>
              </a:ext>
            </a:extLst>
          </p:cNvPr>
          <p:cNvSpPr/>
          <p:nvPr/>
        </p:nvSpPr>
        <p:spPr>
          <a:xfrm>
            <a:off x="1066800" y="3886200"/>
            <a:ext cx="3571812" cy="1477328"/>
          </a:xfrm>
          <a:prstGeom prst="rect">
            <a:avLst/>
          </a:prstGeom>
        </p:spPr>
        <p:txBody>
          <a:bodyPr wrap="none">
            <a:spAutoFit/>
          </a:bodyPr>
          <a:lstStyle/>
          <a:p>
            <a:r>
              <a:rPr lang="en-GB" dirty="0">
                <a:latin typeface="Century Gothic" panose="020B0502020202020204" pitchFamily="34" charset="0"/>
              </a:rPr>
              <a:t>What to Collect: </a:t>
            </a:r>
          </a:p>
          <a:p>
            <a:endParaRPr lang="en-GB" dirty="0">
              <a:latin typeface="Century Gothic" panose="020B0502020202020204" pitchFamily="34" charset="0"/>
            </a:endParaRPr>
          </a:p>
          <a:p>
            <a:r>
              <a:rPr lang="en-GB" dirty="0">
                <a:latin typeface="Century Gothic" panose="020B0502020202020204" pitchFamily="34" charset="0"/>
              </a:rPr>
              <a:t>1- Recordings ( Time, Screens) </a:t>
            </a:r>
          </a:p>
          <a:p>
            <a:r>
              <a:rPr lang="en-GB" dirty="0">
                <a:latin typeface="Century Gothic" panose="020B0502020202020204" pitchFamily="34" charset="0"/>
              </a:rPr>
              <a:t>2- Comments (Users)</a:t>
            </a:r>
          </a:p>
          <a:p>
            <a:r>
              <a:rPr lang="en-GB" dirty="0">
                <a:latin typeface="Century Gothic" panose="020B0502020202020204" pitchFamily="34" charset="0"/>
              </a:rPr>
              <a:t>3- Observations (Moderators) </a:t>
            </a:r>
            <a:endParaRPr lang="en-US" dirty="0"/>
          </a:p>
        </p:txBody>
      </p:sp>
    </p:spTree>
    <p:extLst>
      <p:ext uri="{BB962C8B-B14F-4D97-AF65-F5344CB8AC3E}">
        <p14:creationId xmlns:p14="http://schemas.microsoft.com/office/powerpoint/2010/main" val="1224655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E6BABFF-D57A-1644-BBEF-207A170DFB56}"/>
              </a:ext>
            </a:extLst>
          </p:cNvPr>
          <p:cNvGraphicFramePr>
            <a:graphicFrameLocks noGrp="1"/>
          </p:cNvGraphicFramePr>
          <p:nvPr>
            <p:extLst>
              <p:ext uri="{D42A27DB-BD31-4B8C-83A1-F6EECF244321}">
                <p14:modId xmlns:p14="http://schemas.microsoft.com/office/powerpoint/2010/main" val="2740636375"/>
              </p:ext>
            </p:extLst>
          </p:nvPr>
        </p:nvGraphicFramePr>
        <p:xfrm>
          <a:off x="381000" y="1600200"/>
          <a:ext cx="6096000" cy="263652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422469781"/>
                    </a:ext>
                  </a:extLst>
                </a:gridCol>
                <a:gridCol w="609600">
                  <a:extLst>
                    <a:ext uri="{9D8B030D-6E8A-4147-A177-3AD203B41FA5}">
                      <a16:colId xmlns:a16="http://schemas.microsoft.com/office/drawing/2014/main" val="910087881"/>
                    </a:ext>
                  </a:extLst>
                </a:gridCol>
                <a:gridCol w="609600">
                  <a:extLst>
                    <a:ext uri="{9D8B030D-6E8A-4147-A177-3AD203B41FA5}">
                      <a16:colId xmlns:a16="http://schemas.microsoft.com/office/drawing/2014/main" val="4275220519"/>
                    </a:ext>
                  </a:extLst>
                </a:gridCol>
                <a:gridCol w="609600">
                  <a:extLst>
                    <a:ext uri="{9D8B030D-6E8A-4147-A177-3AD203B41FA5}">
                      <a16:colId xmlns:a16="http://schemas.microsoft.com/office/drawing/2014/main" val="3104923092"/>
                    </a:ext>
                  </a:extLst>
                </a:gridCol>
                <a:gridCol w="609600">
                  <a:extLst>
                    <a:ext uri="{9D8B030D-6E8A-4147-A177-3AD203B41FA5}">
                      <a16:colId xmlns:a16="http://schemas.microsoft.com/office/drawing/2014/main" val="3657526170"/>
                    </a:ext>
                  </a:extLst>
                </a:gridCol>
                <a:gridCol w="609600">
                  <a:extLst>
                    <a:ext uri="{9D8B030D-6E8A-4147-A177-3AD203B41FA5}">
                      <a16:colId xmlns:a16="http://schemas.microsoft.com/office/drawing/2014/main" val="1260877157"/>
                    </a:ext>
                  </a:extLst>
                </a:gridCol>
                <a:gridCol w="609600">
                  <a:extLst>
                    <a:ext uri="{9D8B030D-6E8A-4147-A177-3AD203B41FA5}">
                      <a16:colId xmlns:a16="http://schemas.microsoft.com/office/drawing/2014/main" val="743447802"/>
                    </a:ext>
                  </a:extLst>
                </a:gridCol>
                <a:gridCol w="609600">
                  <a:extLst>
                    <a:ext uri="{9D8B030D-6E8A-4147-A177-3AD203B41FA5}">
                      <a16:colId xmlns:a16="http://schemas.microsoft.com/office/drawing/2014/main" val="619400897"/>
                    </a:ext>
                  </a:extLst>
                </a:gridCol>
                <a:gridCol w="609600">
                  <a:extLst>
                    <a:ext uri="{9D8B030D-6E8A-4147-A177-3AD203B41FA5}">
                      <a16:colId xmlns:a16="http://schemas.microsoft.com/office/drawing/2014/main" val="3862636111"/>
                    </a:ext>
                  </a:extLst>
                </a:gridCol>
                <a:gridCol w="609600">
                  <a:extLst>
                    <a:ext uri="{9D8B030D-6E8A-4147-A177-3AD203B41FA5}">
                      <a16:colId xmlns:a16="http://schemas.microsoft.com/office/drawing/2014/main" val="2208668893"/>
                    </a:ext>
                  </a:extLst>
                </a:gridCol>
              </a:tblGrid>
              <a:tr h="370840">
                <a:tc>
                  <a:txBody>
                    <a:bodyPr/>
                    <a:lstStyle/>
                    <a:p>
                      <a:endParaRPr lang="en-US" dirty="0"/>
                    </a:p>
                  </a:txBody>
                  <a:tcPr/>
                </a:tc>
                <a:tc gridSpan="3">
                  <a:txBody>
                    <a:bodyPr/>
                    <a:lstStyle/>
                    <a:p>
                      <a:r>
                        <a:rPr lang="en-US" dirty="0"/>
                        <a:t>P1</a:t>
                      </a:r>
                    </a:p>
                  </a:txBody>
                  <a:tcPr/>
                </a:tc>
                <a:tc hMerge="1">
                  <a:txBody>
                    <a:bodyPr/>
                    <a:lstStyle/>
                    <a:p>
                      <a:endParaRPr lang="en-US" dirty="0"/>
                    </a:p>
                  </a:txBody>
                  <a:tcPr/>
                </a:tc>
                <a:tc hMerge="1">
                  <a:txBody>
                    <a:bodyPr/>
                    <a:lstStyle/>
                    <a:p>
                      <a:endParaRPr lang="en-US" dirty="0"/>
                    </a:p>
                  </a:txBody>
                  <a:tcPr/>
                </a:tc>
                <a:tc gridSpan="3">
                  <a:txBody>
                    <a:bodyPr/>
                    <a:lstStyle/>
                    <a:p>
                      <a:r>
                        <a:rPr lang="en-US" dirty="0"/>
                        <a:t>P2</a:t>
                      </a:r>
                    </a:p>
                  </a:txBody>
                  <a:tcPr/>
                </a:tc>
                <a:tc hMerge="1">
                  <a:txBody>
                    <a:bodyPr/>
                    <a:lstStyle/>
                    <a:p>
                      <a:endParaRPr lang="en-US" dirty="0"/>
                    </a:p>
                  </a:txBody>
                  <a:tcPr/>
                </a:tc>
                <a:tc hMerge="1">
                  <a:txBody>
                    <a:bodyPr/>
                    <a:lstStyle/>
                    <a:p>
                      <a:endParaRPr lang="en-US" dirty="0"/>
                    </a:p>
                  </a:txBody>
                  <a:tcPr/>
                </a:tc>
                <a:tc gridSpan="3">
                  <a:txBody>
                    <a:bodyPr/>
                    <a:lstStyle/>
                    <a:p>
                      <a:r>
                        <a:rPr lang="en-US" dirty="0"/>
                        <a:t>P3</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711116493"/>
                  </a:ext>
                </a:extLst>
              </a:tr>
              <a:tr h="370840">
                <a:tc>
                  <a:txBody>
                    <a:bodyPr/>
                    <a:lstStyle/>
                    <a:p>
                      <a:endParaRPr lang="en-US" dirty="0"/>
                    </a:p>
                  </a:txBody>
                  <a:tcPr/>
                </a:tc>
                <a:tc>
                  <a:txBody>
                    <a:bodyPr/>
                    <a:lstStyle/>
                    <a:p>
                      <a:r>
                        <a:rPr lang="en-US" sz="1200" dirty="0"/>
                        <a:t>Time</a:t>
                      </a:r>
                    </a:p>
                  </a:txBody>
                  <a:tcPr/>
                </a:tc>
                <a:tc>
                  <a:txBody>
                    <a:bodyPr/>
                    <a:lstStyle/>
                    <a:p>
                      <a:r>
                        <a:rPr lang="en-US" sz="1050" dirty="0"/>
                        <a:t>No Steps</a:t>
                      </a:r>
                    </a:p>
                  </a:txBody>
                  <a:tcPr/>
                </a:tc>
                <a:tc>
                  <a:txBody>
                    <a:bodyPr/>
                    <a:lstStyle/>
                    <a:p>
                      <a:r>
                        <a:rPr lang="en-US" sz="700" dirty="0"/>
                        <a:t>Comments</a:t>
                      </a:r>
                    </a:p>
                  </a:txBody>
                  <a:tcPr/>
                </a:tc>
                <a:tc>
                  <a:txBody>
                    <a:bodyPr/>
                    <a:lstStyle/>
                    <a:p>
                      <a:r>
                        <a:rPr lang="en-US" sz="1200" dirty="0"/>
                        <a:t>Time</a:t>
                      </a:r>
                    </a:p>
                  </a:txBody>
                  <a:tcPr/>
                </a:tc>
                <a:tc>
                  <a:txBody>
                    <a:bodyPr/>
                    <a:lstStyle/>
                    <a:p>
                      <a:r>
                        <a:rPr lang="en-US" sz="1050" dirty="0"/>
                        <a:t>No Steps</a:t>
                      </a:r>
                    </a:p>
                  </a:txBody>
                  <a:tcPr/>
                </a:tc>
                <a:tc>
                  <a:txBody>
                    <a:bodyPr/>
                    <a:lstStyle/>
                    <a:p>
                      <a:r>
                        <a:rPr lang="en-US" sz="700" dirty="0"/>
                        <a:t>Comments</a:t>
                      </a:r>
                    </a:p>
                  </a:txBody>
                  <a:tcPr/>
                </a:tc>
                <a:tc>
                  <a:txBody>
                    <a:bodyPr/>
                    <a:lstStyle/>
                    <a:p>
                      <a:r>
                        <a:rPr lang="en-US" sz="1200" dirty="0"/>
                        <a:t>Time</a:t>
                      </a:r>
                    </a:p>
                  </a:txBody>
                  <a:tcPr/>
                </a:tc>
                <a:tc>
                  <a:txBody>
                    <a:bodyPr/>
                    <a:lstStyle/>
                    <a:p>
                      <a:r>
                        <a:rPr lang="en-US" sz="1050" dirty="0"/>
                        <a:t>No Steps</a:t>
                      </a:r>
                    </a:p>
                  </a:txBody>
                  <a:tcPr/>
                </a:tc>
                <a:tc>
                  <a:txBody>
                    <a:bodyPr/>
                    <a:lstStyle/>
                    <a:p>
                      <a:r>
                        <a:rPr lang="en-US" sz="700" dirty="0"/>
                        <a:t>Comments</a:t>
                      </a:r>
                    </a:p>
                  </a:txBody>
                  <a:tcPr/>
                </a:tc>
                <a:extLst>
                  <a:ext uri="{0D108BD9-81ED-4DB2-BD59-A6C34878D82A}">
                    <a16:rowId xmlns:a16="http://schemas.microsoft.com/office/drawing/2014/main" val="2114271481"/>
                  </a:ext>
                </a:extLst>
              </a:tr>
              <a:tr h="370840">
                <a:tc>
                  <a:txBody>
                    <a:bodyPr/>
                    <a:lstStyle/>
                    <a:p>
                      <a:r>
                        <a:rPr lang="en-US" dirty="0"/>
                        <a:t>T1</a:t>
                      </a:r>
                    </a:p>
                  </a:txBody>
                  <a:tcPr/>
                </a:tc>
                <a:tc>
                  <a:txBody>
                    <a:bodyPr/>
                    <a:lstStyle/>
                    <a:p>
                      <a:r>
                        <a:rPr lang="en-US" dirty="0"/>
                        <a:t>1:20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15704149"/>
                  </a:ext>
                </a:extLst>
              </a:tr>
              <a:tr h="370840">
                <a:tc>
                  <a:txBody>
                    <a:bodyPr/>
                    <a:lstStyle/>
                    <a:p>
                      <a:r>
                        <a:rPr lang="en-US" dirty="0"/>
                        <a:t>T2</a:t>
                      </a:r>
                    </a:p>
                  </a:txBody>
                  <a:tcPr/>
                </a:tc>
                <a:tc>
                  <a:txBody>
                    <a:bodyPr/>
                    <a:lstStyle/>
                    <a:p>
                      <a:r>
                        <a:rPr lang="en-US" dirty="0"/>
                        <a:t>2:20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220112697"/>
                  </a:ext>
                </a:extLst>
              </a:tr>
              <a:tr h="370840">
                <a:tc>
                  <a:txBody>
                    <a:bodyPr/>
                    <a:lstStyle/>
                    <a:p>
                      <a:r>
                        <a:rPr lang="en-US" dirty="0"/>
                        <a:t>T3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76035172"/>
                  </a:ext>
                </a:extLst>
              </a:tr>
              <a:tr h="370840">
                <a:tc>
                  <a:txBody>
                    <a:bodyPr/>
                    <a:lstStyle/>
                    <a:p>
                      <a:r>
                        <a:rPr lang="en-US" dirty="0"/>
                        <a:t>T4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915833690"/>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20795248"/>
                  </a:ext>
                </a:extLst>
              </a:tr>
            </a:tbl>
          </a:graphicData>
        </a:graphic>
      </p:graphicFrame>
      <p:graphicFrame>
        <p:nvGraphicFramePr>
          <p:cNvPr id="5" name="Table 4">
            <a:extLst>
              <a:ext uri="{FF2B5EF4-FFF2-40B4-BE49-F238E27FC236}">
                <a16:creationId xmlns:a16="http://schemas.microsoft.com/office/drawing/2014/main" id="{AB94A09B-ABDE-0A40-A409-9FE07D29A257}"/>
              </a:ext>
            </a:extLst>
          </p:cNvPr>
          <p:cNvGraphicFramePr>
            <a:graphicFrameLocks noGrp="1"/>
          </p:cNvGraphicFramePr>
          <p:nvPr>
            <p:extLst>
              <p:ext uri="{D42A27DB-BD31-4B8C-83A1-F6EECF244321}">
                <p14:modId xmlns:p14="http://schemas.microsoft.com/office/powerpoint/2010/main" val="803327838"/>
              </p:ext>
            </p:extLst>
          </p:nvPr>
        </p:nvGraphicFramePr>
        <p:xfrm>
          <a:off x="6477000" y="1600200"/>
          <a:ext cx="2667000" cy="2766060"/>
        </p:xfrm>
        <a:graphic>
          <a:graphicData uri="http://schemas.openxmlformats.org/drawingml/2006/table">
            <a:tbl>
              <a:tblPr bandRow="1">
                <a:tableStyleId>{5C22544A-7EE6-4342-B048-85BDC9FD1C3A}</a:tableStyleId>
              </a:tblPr>
              <a:tblGrid>
                <a:gridCol w="444500">
                  <a:extLst>
                    <a:ext uri="{9D8B030D-6E8A-4147-A177-3AD203B41FA5}">
                      <a16:colId xmlns:a16="http://schemas.microsoft.com/office/drawing/2014/main" val="3917307297"/>
                    </a:ext>
                  </a:extLst>
                </a:gridCol>
                <a:gridCol w="444500">
                  <a:extLst>
                    <a:ext uri="{9D8B030D-6E8A-4147-A177-3AD203B41FA5}">
                      <a16:colId xmlns:a16="http://schemas.microsoft.com/office/drawing/2014/main" val="1179372153"/>
                    </a:ext>
                  </a:extLst>
                </a:gridCol>
                <a:gridCol w="444500">
                  <a:extLst>
                    <a:ext uri="{9D8B030D-6E8A-4147-A177-3AD203B41FA5}">
                      <a16:colId xmlns:a16="http://schemas.microsoft.com/office/drawing/2014/main" val="653021031"/>
                    </a:ext>
                  </a:extLst>
                </a:gridCol>
                <a:gridCol w="444500">
                  <a:extLst>
                    <a:ext uri="{9D8B030D-6E8A-4147-A177-3AD203B41FA5}">
                      <a16:colId xmlns:a16="http://schemas.microsoft.com/office/drawing/2014/main" val="28897373"/>
                    </a:ext>
                  </a:extLst>
                </a:gridCol>
                <a:gridCol w="444500">
                  <a:extLst>
                    <a:ext uri="{9D8B030D-6E8A-4147-A177-3AD203B41FA5}">
                      <a16:colId xmlns:a16="http://schemas.microsoft.com/office/drawing/2014/main" val="3986881442"/>
                    </a:ext>
                  </a:extLst>
                </a:gridCol>
                <a:gridCol w="444500">
                  <a:extLst>
                    <a:ext uri="{9D8B030D-6E8A-4147-A177-3AD203B41FA5}">
                      <a16:colId xmlns:a16="http://schemas.microsoft.com/office/drawing/2014/main" val="345551737"/>
                    </a:ext>
                  </a:extLst>
                </a:gridCol>
              </a:tblGrid>
              <a:tr h="349620">
                <a:tc gridSpan="3">
                  <a:txBody>
                    <a:bodyPr/>
                    <a:lstStyle/>
                    <a:p>
                      <a:r>
                        <a:rPr lang="en-US" dirty="0"/>
                        <a:t>P4</a:t>
                      </a:r>
                    </a:p>
                  </a:txBody>
                  <a:tcPr/>
                </a:tc>
                <a:tc hMerge="1">
                  <a:txBody>
                    <a:bodyPr/>
                    <a:lstStyle/>
                    <a:p>
                      <a:endParaRPr lang="en-US" dirty="0"/>
                    </a:p>
                  </a:txBody>
                  <a:tcPr/>
                </a:tc>
                <a:tc hMerge="1">
                  <a:txBody>
                    <a:bodyPr/>
                    <a:lstStyle/>
                    <a:p>
                      <a:endParaRPr lang="en-US" dirty="0"/>
                    </a:p>
                  </a:txBody>
                  <a:tcPr/>
                </a:tc>
                <a:tc gridSpan="3">
                  <a:txBody>
                    <a:bodyPr/>
                    <a:lstStyle/>
                    <a:p>
                      <a:r>
                        <a:rPr lang="en-US" dirty="0"/>
                        <a:t>P5</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526984206"/>
                  </a:ext>
                </a:extLst>
              </a:tr>
              <a:tr h="538798">
                <a:tc>
                  <a:txBody>
                    <a:bodyPr/>
                    <a:lstStyle/>
                    <a:p>
                      <a:r>
                        <a:rPr lang="en-US" sz="1200" dirty="0"/>
                        <a:t>Time</a:t>
                      </a:r>
                    </a:p>
                  </a:txBody>
                  <a:tcPr/>
                </a:tc>
                <a:tc>
                  <a:txBody>
                    <a:bodyPr/>
                    <a:lstStyle/>
                    <a:p>
                      <a:r>
                        <a:rPr lang="en-US" sz="1050" dirty="0"/>
                        <a:t>No Steps</a:t>
                      </a:r>
                    </a:p>
                  </a:txBody>
                  <a:tcPr/>
                </a:tc>
                <a:tc>
                  <a:txBody>
                    <a:bodyPr/>
                    <a:lstStyle/>
                    <a:p>
                      <a:r>
                        <a:rPr lang="en-US" sz="700" dirty="0"/>
                        <a:t>Comments</a:t>
                      </a:r>
                    </a:p>
                  </a:txBody>
                  <a:tcPr/>
                </a:tc>
                <a:tc>
                  <a:txBody>
                    <a:bodyPr/>
                    <a:lstStyle/>
                    <a:p>
                      <a:r>
                        <a:rPr lang="en-US" sz="1200" dirty="0"/>
                        <a:t>Time</a:t>
                      </a:r>
                    </a:p>
                  </a:txBody>
                  <a:tcPr/>
                </a:tc>
                <a:tc>
                  <a:txBody>
                    <a:bodyPr/>
                    <a:lstStyle/>
                    <a:p>
                      <a:r>
                        <a:rPr lang="en-US" sz="1050" dirty="0"/>
                        <a:t>No Steps</a:t>
                      </a:r>
                    </a:p>
                  </a:txBody>
                  <a:tcPr/>
                </a:tc>
                <a:tc>
                  <a:txBody>
                    <a:bodyPr/>
                    <a:lstStyle/>
                    <a:p>
                      <a:r>
                        <a:rPr lang="en-US" sz="700" dirty="0"/>
                        <a:t>Comments</a:t>
                      </a:r>
                    </a:p>
                  </a:txBody>
                  <a:tcPr/>
                </a:tc>
                <a:extLst>
                  <a:ext uri="{0D108BD9-81ED-4DB2-BD59-A6C34878D82A}">
                    <a16:rowId xmlns:a16="http://schemas.microsoft.com/office/drawing/2014/main" val="649345347"/>
                  </a:ext>
                </a:extLst>
              </a:tr>
              <a:tr h="3496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730803169"/>
                  </a:ext>
                </a:extLst>
              </a:tr>
              <a:tr h="34962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75926460"/>
                  </a:ext>
                </a:extLst>
              </a:tr>
              <a:tr h="34962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193580130"/>
                  </a:ext>
                </a:extLst>
              </a:tr>
              <a:tr h="34962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60121182"/>
                  </a:ext>
                </a:extLst>
              </a:tr>
              <a:tr h="34962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54969242"/>
                  </a:ext>
                </a:extLst>
              </a:tr>
            </a:tbl>
          </a:graphicData>
        </a:graphic>
      </p:graphicFrame>
    </p:spTree>
    <p:extLst>
      <p:ext uri="{BB962C8B-B14F-4D97-AF65-F5344CB8AC3E}">
        <p14:creationId xmlns:p14="http://schemas.microsoft.com/office/powerpoint/2010/main" val="2640862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entury Gothic" panose="020B0502020202020204" pitchFamily="34" charset="0"/>
              </a:rPr>
              <a:t>Running the test</a:t>
            </a:r>
          </a:p>
        </p:txBody>
      </p:sp>
      <p:sp>
        <p:nvSpPr>
          <p:cNvPr id="3" name="Content Placeholder 2"/>
          <p:cNvSpPr>
            <a:spLocks noGrp="1"/>
          </p:cNvSpPr>
          <p:nvPr>
            <p:ph idx="1"/>
          </p:nvPr>
        </p:nvSpPr>
        <p:spPr/>
        <p:txBody>
          <a:bodyPr/>
          <a:lstStyle/>
          <a:p>
            <a:r>
              <a:rPr lang="en-GB" dirty="0"/>
              <a:t>1- Run Tobi studio 3.21</a:t>
            </a:r>
          </a:p>
          <a:p>
            <a:r>
              <a:rPr lang="en-GB" dirty="0"/>
              <a:t>https://www.youtube.com/watch?v=tpLUkKN3AWE</a:t>
            </a:r>
          </a:p>
        </p:txBody>
      </p:sp>
    </p:spTree>
    <p:extLst>
      <p:ext uri="{BB962C8B-B14F-4D97-AF65-F5344CB8AC3E}">
        <p14:creationId xmlns:p14="http://schemas.microsoft.com/office/powerpoint/2010/main" val="3070936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581400"/>
            <a:ext cx="7197083"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4" descr="data:image/jpeg;base64,/9j/4AAQSkZJRgABAQAAAQABAAD/2wCEAAkGBxQQEhUQEBQQDxQQEBYUFRQUFBAQDxQVFRQYFxQVFhUYHSggGholHBQVITEiJSkrLi4uGB8zODMsNygtLisBCgoKDg0OGhAQGiwkHyQsLCwsLCwsLCwsLCwsLC0sLCwsLCwsLCwsLCwsLCwsLCwsLCwsLCwsLCwsLCwsLCwsLP/AABEIAH0BHAMBEQACEQEDEQH/xAAcAAEAAgMBAQEAAAAAAAAAAAAAAQcEBQYIAgP/xABGEAABAwIABwkNBgYDAQAAAAABAAIDBBEFBgcSITFBEzM1UXFzkbGyFCIyUlRhcoGSk6Gz0RUWNEJTdBcjQ2KCwSWi4ST/xAAaAQEAAgMBAAAAAAAAAAAAAAAAAQUDBAYC/8QALBEAAgEDAgYCAgICAwAAAAAAAAECAwQRMTMFEhMhMlEUQVJhFSJCcSOBkf/aAAwDAQACEQMRAD8AvFAEAQBAEAQBAEAQBAEAQBAEAQBAEAQBAEAQBAEAQBAEAQBAEAQBAQSgOewtjXHESyMbq4aDY2YPXtVbccRhSeI92WNvw6dVZfZGqZjo+/fRMI4g5wPSVpri8s94m4+Dxa7SOjwRhqOpHeaHDW0+EPP51aW13CvoVVxa1KL7o2i2jXCAIAgCAIAgCAIAgCAIAgCAIAgCAIAgCAIAgCAIAgCAIAgCAi6AXQBAc7jhhTcoxGw2fLfTtDdp/wBKs4jc9OHItWWXDrfqT5nojg1zp0YUEn7UdU6J7ZGGxab/AFHIVkpVXTmpxMVakqkHBlpwTZ7WvGpzQR6wuvpy5oqRyE48snH0fsvZ5CAIAgCAIAgCAIAgCAIAgCAIAgCAIAgCAIAgCAIAgCAIDAwphWOnbeQ6TqaNLjyBa9e4hRWZMz0LedZ4ijnJsdTfvIhb+52n4BVcuMd/6otI8H7f2kfvTY5sO+RuZ52kOCy0+LQfkjFU4TNeLyZM+N0Abdue88VrfErLPiVJLKMMOG1m8PscZhKudPIZH6zqGwDYAqGvWlWlzSL+hRjRhyxMVYTMFICYy8IdksstPBsRZFGw62saDy2XX0YuNNL9HHV5c1RtezLWYxmHU4VhidmyTQxutfNc9jHW5CVKi3ojG6kYvuz8vt6m8op/ex/VTyS9EdaHsluHKYkAVFOSTYASxkknZrTkl6J6sHozYryZAgCAIAgCAIAgCAIAgCAID4keGgkkAAXJOgAIQzXfeGl8pp/ex/Ve+nP0Y+tD2PvDS+U0/vY/qnTn6HWh7MmiwlFMSIpYpc3XmPa8i+q9ivLjJanqM4y0ZlqD2EAQBAEB+csmaC46gL9C8ylypsmMcvBVuEa108jpHfmJsOJuwBclcVXVm22dbb0lSgkkYwWEzhAFANlTYBqJG5zYzY6Rcht+QFbcLGtPvg1J31CDw2Y1Tg6WLfI3t8+aSOkaFjqW9WnrFmSnc0qmkkfhHGXGzQXHiALj0BY405N9kzLKpGK7tHU4uYtuzhLOM0NN2sPhE7C76K3suHvmU6hT3vEE4uFP/wBOzsrwpAgKSyrt/wCQdzMfUVZWvgUN/unHZvmC2TRMvBTf58Or8RF8xq8TX9TLRf8AdHpNU505KAIAgCAIAgCAIAgCAIAgMTC28y80/slTHyR4qeLPNbWiw1alcpYRy7fcm3mCY7gsjIsP5tTzcfW5ad5oiz4Z5SLWWiXAQBAEAUAxsIMzo3tGtzHAesFY6yzTZkpPE037Kpts4lx7WHhnYReVlBQSFIN/ijgzdpTI4XZFp8xdsHq1qy4dbdSfM9EVnErnpw5Vqzvgui/0c4SQjRJAbbYFHKvROSV6IJQEICk8q3493Mx9RVla+BQ8Q3Tj1smiZWCt/h/cRfMavM/FmWj5o9JqmOnCAIAgCAIAgCAIAgCAIAgMTC28y80/sleo6o8T8Wea26hyK5OXep9IQWPkX32p5uPtOWld6ItOGayLWWiXAQBAEAQEEKAcVjLi64OdNAC8ON3MGsHaQOJUd9w983PTReWPEFy9Oozl3tINiCDxEEFVHJJaplupxa7Mz8GYHlnNmtIbte4ENHTrWzQs6lWWMYRr17ynSj3fcsLBdA2njEbNms7SdpK6WhRjRhyxOZr1pVp80jNWUxBSAgCAICEBSeVb8e7mY+oqytfAoeIbpx62TRMrBW/w/uIvmNXip4syUfNHpJU51BKAhALoAgF0AugF1GQFICAXQEoAgMTC28y80/sleo6o8T8Wea26hyK5OXep9IQWPkX32p5uPtOWld6ItOGayLVWiXAQC6jIF1ICAlAfKEM+DC06SGnlAXnkjnQ9c79n2AFKWCM5JCkgi6Am6DIuhORdCMkoSU3j1jFVQ100cU8sbGltmtdYC7QTZb9ClCUctFLd3FSFVqLOOrq6Sd+6TPdK+wGc43NhqC2oxUeyNCdSU3mTMdejwfUby0hzTYtIII1gg3B6VGMkptPKNx97q3ymf2li6FP0Z/l1vyH3trfKp/aU9Cn6Hy635D721vlM/tKOhT9D5db8i1cmOEJaijMk73Su3d7c5xubANsPitG4iozwi4spynTzJnWlYDcOVxkx7pqMmO5mlGtjLGx4nO1BZ6dCUzTrXkKfY4Wvyn1bz/KbDAPRMj+km3wWzG0itTQnxGb8UaebHavfrqZB6IYzqasioQ9GB3lb2fj97a3yqf2lPRp+jz8qt+R+sWOtc3VUyH0gx3WEdCm/o9K8qr7NvQZTqthG6thnG3vTG/pGj4LG7WL0M8OITWp3GLuUCmqyI3k08jtTX+CTxNfqWrUt5QN+je06nZnXArAbhi4W3mXmn9kr1HVHifizzW3UORXJy71PpCCx8i++VPNx9py0rvRFpwzWX/RuMq+FZqZkBglfDnveHZptewFljtYRk3lGxf1ZQiuV4K6+9lb5TP7ZW50Kfoq/lVvyMimx5r49VQ53ptjf1i68u3g/o9K9rL7OiwVlUlabVMTJB40V2O9lxIPSsUrTtmJtU+JP/NFh4AxggrWZ8Dw63hMOiRh4nNWnOnKGpZUq8Ki/qbZeDMchlRndHQOcxzmO3WMXaS12l4vpCzW6zPDRqXjcaWUU79qz/rz+9k+qsunD0UfWqfkx9qz/AK8/vZPqnTh6HWqfkXVk4mc+gic9znuJfcuJc49+dpVZXwpvBfWjbpJsjKPM5lBK5jnMcCyxaS1wu8bQpoJOaTF5JxpNopb7Vn/Xn97J9VZdOHooevU/Jj7Vn/Xn97J9VHTj6HWqfky4sl87pKFrpHOed1eLuJcdDtGkqvuFieEXVi3KllnXrAbpRWUSFxwhOQ15BLdIa4jwArKhJKCKG9hJ1XhHMPYRoIIPEQQVsppmk01qQhAAUdiT9e5n+I/2XfRRzR9nrpz9EdzP8R/su+ic0fY6c/TJ7mf4knsu+ic0fY6c/RcWSVhbQkOBae6H6CCDqbxquuWnPJd2CxSwyMpWMMlNE2GDOEs4PfNBJYwaCQdhOpRbwUpZkTeVpRjiGpTxgfrLZCSb3LXEnlVlzR9lI4Tf0yO53+I/2XfROZeyOlP0x3O/xH+y76JzL2OlP0x3O/xH+y5TzR9jpz9M/Mi2g6DxHQUX6PLi1qgpxggBAW5ktxldO00szs58Quxx8JzNVjxkKuuaXK8ou7G4c1yy+jtcK7zLzT+yVrQ1RvT8WebG6hyK6OXep9IQWPkX3yp5uPtOWld6ItOGayM7LLGXMps0F3fv1An8o4l4tGk2ZuIxbisFXbg8flf7Lvot/mXsqOnL0fmpf6POAhBl4KwlJSytmhdmvYfURtaRtBXmcFNYZkpVXTlzIv7FzC7aynZUM0Z475vivGhzfUVUzi4ywdHRqqpBSNDlY4PfzsXbCyW24YL/AGWUorQ58goC9MmXB8PK/tlVVxuM6Gz2kRlO4Om5WfMCW+4he7LKNVqc8EBdeSjg9vOydpVlz5l9w/ZOyWubx8Fg4h0BMkYRSmVUWr3czH1FWVr4FFf7pyC2TRMrBO/w/uIvmNXmp4mWl5o9IbmOIdAVPlnTYXoncxxDoCjuMIjcxxDoCZYwvRIbbVoQJYXYx5KmMGznRgjYXNuFOGeXKP2R3VD48XtMU4kOaH6DamIkAOiJJsACwkpiQ5oadjI3McQ6AvOWesIbkOIdATLGF6NdhbAMFUwsmjY4EWvYBw84cNIK9xqSi+zMU6MJrDRQWGaE088sB0mKQtvxjYeghWtOXNFM52tDkm4mGvZjOhyfVBjwhTkG2c9zD5w5jhbpt0LBXWYM27N4rIvDCu8S80/slVkNUX0/Fnmxuociujl3qfSEFj5F98qebj7TlpXeiLThmsi1HMB12K0clu1k+TEOIdAU5ZHKvRx+P+KsU9PJNGxrJoml7XNAbnAaXNdsIIus1GtJSwzTureEoZS7lLK0KEIC1MjNXeKeEnwJGvA4g4WPxaq+7WGmXHDZZi4m2yscHu52LthY7bcNi+2WUqrQ58gp9gvTJlwfDyv7ZVVcbjOhs9pEZTuDpuVnzAlvuIm92WUarU50IC68lHB7edk7SrLnzL7h+ydktc3iEBSeVb8e7mY+oqytfAoeIbpx62TRMrBW/wAP7iL5jV5n4sy0fNHpNUx04QBAEBQmURv/ACM/pN7DVa2+Omjnr3dZzmasq7Gplm4xOH/3U37hnWsdbwZsWu7E9DBVJ0gQEIChMoYthGp9NvymK1t/BHPXu8znlmNQ3WJP4+m58dRWKtts2bTeRe+Fd5l5p/ZKqoeSOgn4s82N1DkV0cu9T6QgsfIvvtTzcfactK70RacM1kWstEuAgMLDIvTzcy/slTDyR4qeDPNwV0csSgLIyLeHVehF1vWjeaIteGayOjyscHu56LtrDbbht32yylFaHPEFCS9MmXB8PK/tlVVxuM6Gz2kRlO4Om5WfMCW+4ib3ZZRqtTnQgLryUcHt52TtKsufMvuH7J2S1zeIQFJ5V/x7uZj6irK18Ch4hunHrZNEysFb/D+4i+Y1eZ6GWjuI9JXVMdOSgCAIChcofCNR6Tew1Wlv4I5++3Wc4s/2aRt8T/x1L+4Z1rFW8GbNruxPQyqTpAgIUAoXKHwjUekz5TFbW/gjnb3dZzqzGqbrEr8fTc+OorFW22bFpuovfCu8y80/slVUPJHQz8WebG6hyK6OXep9IQWPkX32p5uPtOWld6ItOGayLWWiXBCAxMMbxLzL+yV6hqjHU8WebQrk5dkoCyci3h1Xoxdb1pXmiLThmsjosrHB7uei7awW24bl9sspRWhzxBT7JL0yZcHw8r+2VVXG4zobPaRGU7g6blZ8wJb7iJvdllGq1OdCAuvJRwe3nZO0qy58y+4fsnZLXN4gqAU9lgpC2qjlsc2WG19mcwm46HBWNpLtgpeIxfOpHCLcK0A7dVtVtYKjH0yc4LaxTyjRPa2KtO5SCw3Sx3J+y5t4J5dCrqts08xLq3votcszuqWujlF43skBF7tc13UtZxaN5VIvRmQCoPYugKHyii2EZ+VvYarS38Ec9e7rObWf7NM2uKkoZW0znaAKhnxdb/ax1VmDNi2eKscnodVB0pKAglAUBj1MH4QqXA3G6AX9FjWnqVrQWII5y7adV4NEsxrG7xIF6+mt+sOySsNbbZs2i/5UXvhMXhkA2xPH/Uqrj5HQT8WebGhXOTl3qSpILDyMzATzsJALomEDac1xv2h0rSu9EWfDGlJotpaJckKAa3GSobHSzvcbBsL9P+JA61kprMkkYq0lGDbPOgVwcwSgLLyLsOdUu2WiHrGef9rRvH2Ra8MXkzoMrHB7uei7YWG23DbvtllKK0OfIKAvTJlwfDyv7ZVVcbjOhs9pEZTuDpuVnzAlvuIm92WUarU50IC68lHB7edk7SrLnzL7h+ydktc3iEBpca8X2V8Bhd3rgc6N9rlj+Pk2FZKVRwlkwV6MascMovDGB5qSTcp2Fjth1scONrtoVnCpGa7HP1aMqbxIwVkMQQH0yQt8ElvIS3qXlxTPSm46MzIcNVDBZlRUNHEJZAOteenH0e1XqL/JlvZLauSajL5Xvldu7xnPc57rANsLnYq65SjLCRd2MpTpZkzjsrmDCyqbUAd5PGGk20B7L6+UW6FtWs1y4NHiNNqfMjhFtlayWutpFwQbg7QRtUYyFlPJ3mCcp88TQyeNs+aLZwJY8jz7CVqStE9GWVPiEorDRtP4stt+GffnBbqXj4b9mb+Sj+JrMK5UJ5GlkMbIM4WzyS945Nl17hapPLMNTiMpLEUcE95cSSSSTck6SSdZW2lhFc228shSQdnkpwWZawTW7ynaXX2Z7mlrRy2JK1bqaUcFhYU+apzei5y24sdqrky7xk88YyYNNLVSwuFs15LfOx2lpHqPwKtqc+aKOauIOFRo1iymEycG4Qkp5GzQuMb2aiNOvWCNoPEvEoKWp7p1JU5ZidzS5VZgLSQRvPG1zmfDStWVos9mWMOJNL+yP3dlYfspm+8P0UfD/Z6/k/0cxjLjnUVzdzkLY4733Nl7EjVnE61npUIweTUr3c6qx9HOrOagCAujJVgowUe6OFjUv3T/AAtZh9Y0+tVlzPmmX9jT5KeX9n3lY4PdzsXbCi23Cb7ZZSitDnyCn2C9MmXB8PK/tlVVxuM6Gz2kRlO4Om5WfMCW+4ib3ZZRqtTnQgLryUcHt52TtKsufMvuH7J2S1zeCAghAY1fg6KoYY5o2StOx4Dh/wCFelJrQ8Spxlqjh8LZLIHkmnkfB/a4bqz46fitmF1JamhV4dB+HY5aryZ1rPA3CYW/K8tPQ4BZldQZqS4dUWhqp8T61nhU0v8Ajmu6isir039mGVnVX0Yxxcqxp7mqPYK9dWH0zz8ar6LXyV0r4qItlY6N3dDzZwLTYhumx5FX3Mk55Rc2MHGlhnQYdwPHWQugmFw7UfzNdscPOFihNweUZ6tKNSOGUtjFiZU0bjdpmj1iRgLhb+4awVZU60JalFWtJ03p2OcWfU1cYJQBAEBBKErudBi/ihU1jhmMMcZOmV4LWgeYHS71LBOvGJs0bSdR+i6MXMBx0MIhi5XOPhPcdZKrqk3N5ZeUaKpR5UbVeDMcxjriizCDAQRHMwd4+1xbxXcY6lmpVXT/ANGpdWyrL9lO4ZwDUUZtPG5gH5x30R5HDR02VjGtGS7FLUt6lPVGsWQwBRgBTgBRkH3FE57g1gL3HU1oLnH1BQ3hZZ6jFy0O9xPydySObNWjc4xpER3x/Fn+K3za+RatW5WMRLG3sG3zTLajYGgAAAAAADUANQC0C4SwsHKZTqZ8tC5kbHSOMsehoLnWDtOgLPbtKeTVvYuVLCKh+wanyeo9276Kw6sfZSfHqeiPsGp8nqPdv+ih1Y+x8ep6LnydQOjoImSNcxwL7tcC1w787Cq6u055L20TVJJkZRoHSUErI2ue4llmtGc42eL2CUHiabF3FypNIpn7CqfJ6j3b1ZdWPsovj1PQ+wqnyeo929OrD2Pj1PRb+TGmfFQtZIx0bt1f3rgWu0niKr7hpz7F1ZRlGlhnXLAbgQBAEBBQhiyAISEICh6koWUgghSQarCGLNJPplp4XE/mzA1/tNsV6VSa+zFOhTlqjTy5OaB39N7fRkeAsquZmD4NF/R+f8MqHim94U+VUHwKPo/SLJxQNO9yO9KR9vgvPyajJVjRX0bagxXo4CDHTwgjU4tD3j/J1yvLqzf2ZoW9OOiNuGrGZUShIQgISfL2BwsQCDsIBCaaENJ6mkrMTaGXS6mhBO1g3I8veWuVljWmvswStaUvo1jsmtCfySjkkdZevk1PZj+BR9Efw1ofFl965T8mp7I/j6PoyKbJ9QM/o5/pve7/AGvLuJv7PSsqK+je0OC4YBaGKKEf2May/LYaVjlKT1ZnjThDRGYvBkCkBQQEJCkBR9AFSQyUJIQBPsglCT//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450" y="685800"/>
            <a:ext cx="27051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7" descr="data:image/jpeg;base64,/9j/4AAQSkZJRgABAQAAAQABAAD/2wCEAAkGBxQQEhUQEBQQDxQQEBYUFRQUFBAQDxQVFRQYFxQVFhUYHSggGholHBQVITEiJSkrLi4uGB8zODMsNygtLisBCgoKDg0OGhAQGiwkHyQsLCwsLCwsLCwsLCwsLC0sLCwsLCwsLCwsLCwsLCwsLCwsLCwsLCwsLCwsLCwsLCwsLP/AABEIAH0BHAMBEQACEQEDEQH/xAAcAAEAAgMBAQEAAAAAAAAAAAAAAQcEBQYIAgP/xABGEAABAwIABwkNBgYDAQAAAAABAAIDBBEFBgcSITFBEzM1UXFzkbGyFCIyUlRhcoGSk6Gz0RUWNEJTdBcjQ2KCwSWi4ST/xAAaAQEAAgMBAAAAAAAAAAAAAAAAAQUDBAYC/8QALBEAAgEDAgYCAgICAwAAAAAAAAECAwQRMTMFEhMhMlEUQVJhFSJCcSOBkf/aAAwDAQACEQMRAD8AvFAEAQBAEAQBAEAQBAEAQBAEAQBAEAQBAEAQBAEAQBAEAQBAEAQBAQSgOewtjXHESyMbq4aDY2YPXtVbccRhSeI92WNvw6dVZfZGqZjo+/fRMI4g5wPSVpri8s94m4+Dxa7SOjwRhqOpHeaHDW0+EPP51aW13CvoVVxa1KL7o2i2jXCAIAgCAIAgCAIAgCAIAgCAIAgCAIAgCAIAgCAIAgCAIAgCAi6AXQBAc7jhhTcoxGw2fLfTtDdp/wBKs4jc9OHItWWXDrfqT5nojg1zp0YUEn7UdU6J7ZGGxab/AFHIVkpVXTmpxMVakqkHBlpwTZ7WvGpzQR6wuvpy5oqRyE48snH0fsvZ5CAIAgCAIAgCAIAgCAIAgCAIAgCAIAgCAIAgCAIAgCAIDAwphWOnbeQ6TqaNLjyBa9e4hRWZMz0LedZ4ijnJsdTfvIhb+52n4BVcuMd/6otI8H7f2kfvTY5sO+RuZ52kOCy0+LQfkjFU4TNeLyZM+N0Abdue88VrfErLPiVJLKMMOG1m8PscZhKudPIZH6zqGwDYAqGvWlWlzSL+hRjRhyxMVYTMFICYy8IdksstPBsRZFGw62saDy2XX0YuNNL9HHV5c1RtezLWYxmHU4VhidmyTQxutfNc9jHW5CVKi3ojG6kYvuz8vt6m8op/ex/VTyS9EdaHsluHKYkAVFOSTYASxkknZrTkl6J6sHozYryZAgCAIAgCAIAgCAIAgCAID4keGgkkAAXJOgAIQzXfeGl8pp/ex/Ve+nP0Y+tD2PvDS+U0/vY/qnTn6HWh7MmiwlFMSIpYpc3XmPa8i+q9ivLjJanqM4y0ZlqD2EAQBAEB+csmaC46gL9C8ylypsmMcvBVuEa108jpHfmJsOJuwBclcVXVm22dbb0lSgkkYwWEzhAFANlTYBqJG5zYzY6Rcht+QFbcLGtPvg1J31CDw2Y1Tg6WLfI3t8+aSOkaFjqW9WnrFmSnc0qmkkfhHGXGzQXHiALj0BY405N9kzLKpGK7tHU4uYtuzhLOM0NN2sPhE7C76K3suHvmU6hT3vEE4uFP/wBOzsrwpAgKSyrt/wCQdzMfUVZWvgUN/unHZvmC2TRMvBTf58Or8RF8xq8TX9TLRf8AdHpNU505KAIAgCAIAgCAIAgCAIAgMTC28y80/slTHyR4qeLPNbWiw1alcpYRy7fcm3mCY7gsjIsP5tTzcfW5ad5oiz4Z5SLWWiXAQBAEAUAxsIMzo3tGtzHAesFY6yzTZkpPE037Kpts4lx7WHhnYReVlBQSFIN/ijgzdpTI4XZFp8xdsHq1qy4dbdSfM9EVnErnpw5Vqzvgui/0c4SQjRJAbbYFHKvROSV6IJQEICk8q3493Mx9RVla+BQ8Q3Tj1smiZWCt/h/cRfMavM/FmWj5o9JqmOnCAIAgCAIAgCAIAgCAIAgMTC28y80/sleo6o8T8Wea26hyK5OXep9IQWPkX32p5uPtOWld6ItOGayLWWiXAQBAEAQEEKAcVjLi64OdNAC8ON3MGsHaQOJUd9w983PTReWPEFy9Oozl3tINiCDxEEFVHJJaplupxa7Mz8GYHlnNmtIbte4ENHTrWzQs6lWWMYRr17ynSj3fcsLBdA2njEbNms7SdpK6WhRjRhyxOZr1pVp80jNWUxBSAgCAICEBSeVb8e7mY+oqytfAoeIbpx62TRMrBW/w/uIvmNXip4syUfNHpJU51BKAhALoAgF0AugF1GQFICAXQEoAgMTC28y80/sleo6o8T8Wea26hyK5OXep9IQWPkX32p5uPtOWld6ItOGayLVWiXAQC6jIF1ICAlAfKEM+DC06SGnlAXnkjnQ9c79n2AFKWCM5JCkgi6Am6DIuhORdCMkoSU3j1jFVQ100cU8sbGltmtdYC7QTZb9ClCUctFLd3FSFVqLOOrq6Sd+6TPdK+wGc43NhqC2oxUeyNCdSU3mTMdejwfUby0hzTYtIII1gg3B6VGMkptPKNx97q3ymf2li6FP0Z/l1vyH3trfKp/aU9Cn6Hy635D721vlM/tKOhT9D5db8i1cmOEJaijMk73Su3d7c5xubANsPitG4iozwi4spynTzJnWlYDcOVxkx7pqMmO5mlGtjLGx4nO1BZ6dCUzTrXkKfY4Wvyn1bz/KbDAPRMj+km3wWzG0itTQnxGb8UaebHavfrqZB6IYzqasioQ9GB3lb2fj97a3yqf2lPRp+jz8qt+R+sWOtc3VUyH0gx3WEdCm/o9K8qr7NvQZTqthG6thnG3vTG/pGj4LG7WL0M8OITWp3GLuUCmqyI3k08jtTX+CTxNfqWrUt5QN+je06nZnXArAbhi4W3mXmn9kr1HVHifizzW3UORXJy71PpCCx8i++VPNx9py0rvRFpwzWX/RuMq+FZqZkBglfDnveHZptewFljtYRk3lGxf1ZQiuV4K6+9lb5TP7ZW50Kfoq/lVvyMimx5r49VQ53ptjf1i68u3g/o9K9rL7OiwVlUlabVMTJB40V2O9lxIPSsUrTtmJtU+JP/NFh4AxggrWZ8Dw63hMOiRh4nNWnOnKGpZUq8Ki/qbZeDMchlRndHQOcxzmO3WMXaS12l4vpCzW6zPDRqXjcaWUU79qz/rz+9k+qsunD0UfWqfkx9qz/AK8/vZPqnTh6HWqfkXVk4mc+gic9znuJfcuJc49+dpVZXwpvBfWjbpJsjKPM5lBK5jnMcCyxaS1wu8bQpoJOaTF5JxpNopb7Vn/Xn97J9VZdOHooevU/Jj7Vn/Xn97J9VHTj6HWqfky4sl87pKFrpHOed1eLuJcdDtGkqvuFieEXVi3KllnXrAbpRWUSFxwhOQ15BLdIa4jwArKhJKCKG9hJ1XhHMPYRoIIPEQQVsppmk01qQhAAUdiT9e5n+I/2XfRRzR9nrpz9EdzP8R/su+ic0fY6c/TJ7mf4knsu+ic0fY6c/RcWSVhbQkOBae6H6CCDqbxquuWnPJd2CxSwyMpWMMlNE2GDOEs4PfNBJYwaCQdhOpRbwUpZkTeVpRjiGpTxgfrLZCSb3LXEnlVlzR9lI4Tf0yO53+I/2XfROZeyOlP0x3O/xH+y76JzL2OlP0x3O/xH+y5TzR9jpz9M/Mi2g6DxHQUX6PLi1qgpxggBAW5ktxldO00szs58Quxx8JzNVjxkKuuaXK8ou7G4c1yy+jtcK7zLzT+yVrQ1RvT8WebG6hyK6OXep9IQWPkX3yp5uPtOWld6ItOGayM7LLGXMps0F3fv1An8o4l4tGk2ZuIxbisFXbg8flf7Lvot/mXsqOnL0fmpf6POAhBl4KwlJSytmhdmvYfURtaRtBXmcFNYZkpVXTlzIv7FzC7aynZUM0Z475vivGhzfUVUzi4ywdHRqqpBSNDlY4PfzsXbCyW24YL/AGWUorQ58goC9MmXB8PK/tlVVxuM6Gz2kRlO4Om5WfMCW+4he7LKNVqc8EBdeSjg9vOydpVlz5l9w/ZOyWubx8Fg4h0BMkYRSmVUWr3czH1FWVr4FFf7pyC2TRMrBO/w/uIvmNXmp4mWl5o9IbmOIdAVPlnTYXoncxxDoCjuMIjcxxDoCZYwvRIbbVoQJYXYx5KmMGznRgjYXNuFOGeXKP2R3VD48XtMU4kOaH6DamIkAOiJJsACwkpiQ5oadjI3McQ6AvOWesIbkOIdATLGF6NdhbAMFUwsmjY4EWvYBw84cNIK9xqSi+zMU6MJrDRQWGaE088sB0mKQtvxjYeghWtOXNFM52tDkm4mGvZjOhyfVBjwhTkG2c9zD5w5jhbpt0LBXWYM27N4rIvDCu8S80/slVkNUX0/Fnmxuociujl3qfSEFj5F98qebj7TlpXeiLThmsi1HMB12K0clu1k+TEOIdAU5ZHKvRx+P+KsU9PJNGxrJoml7XNAbnAaXNdsIIus1GtJSwzTureEoZS7lLK0KEIC1MjNXeKeEnwJGvA4g4WPxaq+7WGmXHDZZi4m2yscHu52LthY7bcNi+2WUqrQ58gp9gvTJlwfDyv7ZVVcbjOhs9pEZTuDpuVnzAlvuIm92WUarU50IC68lHB7edk7SrLnzL7h+ydktc3iEBSeVb8e7mY+oqytfAoeIbpx62TRMrBW/wAP7iL5jV5n4sy0fNHpNUx04QBAEBQmURv/ACM/pN7DVa2+Omjnr3dZzmasq7Gplm4xOH/3U37hnWsdbwZsWu7E9DBVJ0gQEIChMoYthGp9NvymK1t/BHPXu8znlmNQ3WJP4+m58dRWKtts2bTeRe+Fd5l5p/ZKqoeSOgn4s82N1DkV0cu9T6QgsfIvvtTzcfactK70RacM1kWstEuAgMLDIvTzcy/slTDyR4qeDPNwV0csSgLIyLeHVehF1vWjeaIteGayOjyscHu56LtrDbbht32yylFaHPEFCS9MmXB8PK/tlVVxuM6Gz2kRlO4Om5WfMCW+4ib3ZZRqtTnQgLryUcHt52TtKsufMvuH7J2S1zeIQFJ5V/x7uZj6irK18Ch4hunHrZNEysFb/D+4i+Y1eZ6GWjuI9JXVMdOSgCAIChcofCNR6Tew1Wlv4I5++3Wc4s/2aRt8T/x1L+4Z1rFW8GbNruxPQyqTpAgIUAoXKHwjUekz5TFbW/gjnb3dZzqzGqbrEr8fTc+OorFW22bFpuovfCu8y80/slVUPJHQz8WebG6hyK6OXep9IQWPkX32p5uPtOWld6ItOGayLWWiXBCAxMMbxLzL+yV6hqjHU8WebQrk5dkoCyci3h1Xoxdb1pXmiLThmsjosrHB7uei7awW24bl9sspRWhzxBT7JL0yZcHw8r+2VVXG4zobPaRGU7g6blZ8wJb7iJvdllGq1OdCAuvJRwe3nZO0qy58y+4fsnZLXN4gqAU9lgpC2qjlsc2WG19mcwm46HBWNpLtgpeIxfOpHCLcK0A7dVtVtYKjH0yc4LaxTyjRPa2KtO5SCw3Sx3J+y5t4J5dCrqts08xLq3votcszuqWujlF43skBF7tc13UtZxaN5VIvRmQCoPYugKHyii2EZ+VvYarS38Ec9e7rObWf7NM2uKkoZW0znaAKhnxdb/ax1VmDNi2eKscnodVB0pKAglAUBj1MH4QqXA3G6AX9FjWnqVrQWII5y7adV4NEsxrG7xIF6+mt+sOySsNbbZs2i/5UXvhMXhkA2xPH/Uqrj5HQT8WebGhXOTl3qSpILDyMzATzsJALomEDac1xv2h0rSu9EWfDGlJotpaJckKAa3GSobHSzvcbBsL9P+JA61kprMkkYq0lGDbPOgVwcwSgLLyLsOdUu2WiHrGef9rRvH2Ra8MXkzoMrHB7uei7YWG23DbvtllKK0OfIKAvTJlwfDyv7ZVVcbjOhs9pEZTuDpuVnzAlvuIm92WUarU50IC68lHB7edk7SrLnzL7h+ydktc3iEBpca8X2V8Bhd3rgc6N9rlj+Pk2FZKVRwlkwV6MascMovDGB5qSTcp2Fjth1scONrtoVnCpGa7HP1aMqbxIwVkMQQH0yQt8ElvIS3qXlxTPSm46MzIcNVDBZlRUNHEJZAOteenH0e1XqL/JlvZLauSajL5Xvldu7xnPc57rANsLnYq65SjLCRd2MpTpZkzjsrmDCyqbUAd5PGGk20B7L6+UW6FtWs1y4NHiNNqfMjhFtlayWutpFwQbg7QRtUYyFlPJ3mCcp88TQyeNs+aLZwJY8jz7CVqStE9GWVPiEorDRtP4stt+GffnBbqXj4b9mb+Sj+JrMK5UJ5GlkMbIM4WzyS945Nl17hapPLMNTiMpLEUcE95cSSSSTck6SSdZW2lhFc228shSQdnkpwWZawTW7ynaXX2Z7mlrRy2JK1bqaUcFhYU+apzei5y24sdqrky7xk88YyYNNLVSwuFs15LfOx2lpHqPwKtqc+aKOauIOFRo1iymEycG4Qkp5GzQuMb2aiNOvWCNoPEvEoKWp7p1JU5ZidzS5VZgLSQRvPG1zmfDStWVos9mWMOJNL+yP3dlYfspm+8P0UfD/Z6/k/0cxjLjnUVzdzkLY4733Nl7EjVnE61npUIweTUr3c6qx9HOrOagCAujJVgowUe6OFjUv3T/AAtZh9Y0+tVlzPmmX9jT5KeX9n3lY4PdzsXbCi23Cb7ZZSitDnyCn2C9MmXB8PK/tlVVxuM6Gz2kRlO4Om5WfMCW+4ib3ZZRqtTnQgLryUcHt52TtKsufMvuH7J2S1zeCAghAY1fg6KoYY5o2StOx4Dh/wCFelJrQ8Spxlqjh8LZLIHkmnkfB/a4bqz46fitmF1JamhV4dB+HY5aryZ1rPA3CYW/K8tPQ4BZldQZqS4dUWhqp8T61nhU0v8Ajmu6isir039mGVnVX0Yxxcqxp7mqPYK9dWH0zz8ar6LXyV0r4qItlY6N3dDzZwLTYhumx5FX3Mk55Rc2MHGlhnQYdwPHWQugmFw7UfzNdscPOFihNweUZ6tKNSOGUtjFiZU0bjdpmj1iRgLhb+4awVZU60JalFWtJ03p2OcWfU1cYJQBAEBBKErudBi/ihU1jhmMMcZOmV4LWgeYHS71LBOvGJs0bSdR+i6MXMBx0MIhi5XOPhPcdZKrqk3N5ZeUaKpR5UbVeDMcxjriizCDAQRHMwd4+1xbxXcY6lmpVXT/ANGpdWyrL9lO4ZwDUUZtPG5gH5x30R5HDR02VjGtGS7FLUt6lPVGsWQwBRgBTgBRkH3FE57g1gL3HU1oLnH1BQ3hZZ6jFy0O9xPydySObNWjc4xpER3x/Fn+K3za+RatW5WMRLG3sG3zTLajYGgAAAAAADUANQC0C4SwsHKZTqZ8tC5kbHSOMsehoLnWDtOgLPbtKeTVvYuVLCKh+wanyeo9276Kw6sfZSfHqeiPsGp8nqPdv+ih1Y+x8ep6LnydQOjoImSNcxwL7tcC1w787Cq6u055L20TVJJkZRoHSUErI2ue4llmtGc42eL2CUHiabF3FypNIpn7CqfJ6j3b1ZdWPsovj1PQ+wqnyeo929OrD2Pj1PRb+TGmfFQtZIx0bt1f3rgWu0niKr7hpz7F1ZRlGlhnXLAbgQBAEBBQhiyAISEICh6koWUgghSQarCGLNJPplp4XE/mzA1/tNsV6VSa+zFOhTlqjTy5OaB39N7fRkeAsquZmD4NF/R+f8MqHim94U+VUHwKPo/SLJxQNO9yO9KR9vgvPyajJVjRX0bagxXo4CDHTwgjU4tD3j/J1yvLqzf2ZoW9OOiNuGrGZUShIQgISfL2BwsQCDsIBCaaENJ6mkrMTaGXS6mhBO1g3I8veWuVljWmvswStaUvo1jsmtCfySjkkdZevk1PZj+BR9Efw1ofFl965T8mp7I/j6PoyKbJ9QM/o5/pve7/AGvLuJv7PSsqK+je0OC4YBaGKKEf2May/LYaVjlKT1ZnjThDRGYvBkCkBQQEJCkBR9AFSQyUJIQBPsglCT//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TextBox 6"/>
          <p:cNvSpPr txBox="1"/>
          <p:nvPr/>
        </p:nvSpPr>
        <p:spPr>
          <a:xfrm>
            <a:off x="3543300" y="2734733"/>
            <a:ext cx="2057400" cy="369332"/>
          </a:xfrm>
          <a:prstGeom prst="rect">
            <a:avLst/>
          </a:prstGeom>
          <a:noFill/>
        </p:spPr>
        <p:txBody>
          <a:bodyPr wrap="square" rtlCol="0">
            <a:spAutoFit/>
          </a:bodyPr>
          <a:lstStyle/>
          <a:p>
            <a:r>
              <a:rPr lang="en-GB" b="1" dirty="0">
                <a:effectLst>
                  <a:outerShdw blurRad="38100" dist="38100" dir="2700000" algn="tl">
                    <a:srgbClr val="000000">
                      <a:alpha val="43137"/>
                    </a:srgbClr>
                  </a:outerShdw>
                </a:effectLst>
                <a:latin typeface="Arial Black" pitchFamily="34" charset="0"/>
              </a:rPr>
              <a:t>Tobi Studio 3.2 </a:t>
            </a:r>
          </a:p>
        </p:txBody>
      </p:sp>
    </p:spTree>
    <p:extLst>
      <p:ext uri="{BB962C8B-B14F-4D97-AF65-F5344CB8AC3E}">
        <p14:creationId xmlns:p14="http://schemas.microsoft.com/office/powerpoint/2010/main" val="1277614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09600"/>
            <a:ext cx="7317526"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60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61925" y="152400"/>
            <a:ext cx="5105400" cy="646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97516" y="1905000"/>
            <a:ext cx="5943600" cy="923330"/>
          </a:xfrm>
          <a:prstGeom prst="rect">
            <a:avLst/>
          </a:prstGeom>
          <a:noFill/>
        </p:spPr>
        <p:txBody>
          <a:bodyPr wrap="square" rtlCol="0">
            <a:spAutoFit/>
          </a:bodyPr>
          <a:lstStyle/>
          <a:p>
            <a:pPr algn="just"/>
            <a:r>
              <a:rPr lang="en-GB" dirty="0">
                <a:latin typeface="Century Gothic" pitchFamily="34" charset="0"/>
              </a:rPr>
              <a:t>The </a:t>
            </a:r>
            <a:r>
              <a:rPr lang="en-GB" b="1" dirty="0">
                <a:latin typeface="Century Gothic" pitchFamily="34" charset="0"/>
              </a:rPr>
              <a:t>effectiveness</a:t>
            </a:r>
            <a:r>
              <a:rPr lang="en-GB" dirty="0">
                <a:latin typeface="Century Gothic" pitchFamily="34" charset="0"/>
              </a:rPr>
              <a:t>, </a:t>
            </a:r>
            <a:r>
              <a:rPr lang="en-GB" b="1" dirty="0">
                <a:latin typeface="Century Gothic" pitchFamily="34" charset="0"/>
              </a:rPr>
              <a:t>efficiency</a:t>
            </a:r>
            <a:r>
              <a:rPr lang="en-GB" dirty="0">
                <a:latin typeface="Century Gothic" pitchFamily="34" charset="0"/>
              </a:rPr>
              <a:t> and </a:t>
            </a:r>
            <a:r>
              <a:rPr lang="en-GB" b="1" dirty="0">
                <a:latin typeface="Century Gothic" pitchFamily="34" charset="0"/>
              </a:rPr>
              <a:t>satisfaction</a:t>
            </a:r>
            <a:r>
              <a:rPr lang="en-GB" dirty="0">
                <a:latin typeface="Century Gothic" pitchFamily="34" charset="0"/>
              </a:rPr>
              <a:t> with which specified </a:t>
            </a:r>
            <a:r>
              <a:rPr lang="en-GB" i="1" dirty="0">
                <a:latin typeface="Century Gothic" pitchFamily="34" charset="0"/>
              </a:rPr>
              <a:t>users</a:t>
            </a:r>
            <a:r>
              <a:rPr lang="en-GB" dirty="0">
                <a:latin typeface="Century Gothic" pitchFamily="34" charset="0"/>
              </a:rPr>
              <a:t> achieve specified </a:t>
            </a:r>
            <a:r>
              <a:rPr lang="en-GB" i="1" dirty="0">
                <a:latin typeface="Century Gothic" pitchFamily="34" charset="0"/>
              </a:rPr>
              <a:t>goals </a:t>
            </a:r>
            <a:r>
              <a:rPr lang="en-GB" dirty="0">
                <a:latin typeface="Century Gothic" pitchFamily="34" charset="0"/>
              </a:rPr>
              <a:t>in particular </a:t>
            </a:r>
            <a:r>
              <a:rPr lang="en-GB" i="1" dirty="0">
                <a:latin typeface="Century Gothic" pitchFamily="34" charset="0"/>
              </a:rPr>
              <a:t>environments.</a:t>
            </a:r>
            <a:endParaRPr lang="en-GB" dirty="0">
              <a:latin typeface="Century Gothic" pitchFamily="34" charset="0"/>
            </a:endParaRPr>
          </a:p>
        </p:txBody>
      </p:sp>
      <p:sp>
        <p:nvSpPr>
          <p:cNvPr id="6" name="Rectangle 5"/>
          <p:cNvSpPr/>
          <p:nvPr/>
        </p:nvSpPr>
        <p:spPr>
          <a:xfrm>
            <a:off x="3733800" y="819834"/>
            <a:ext cx="2108269" cy="646331"/>
          </a:xfrm>
          <a:prstGeom prst="rect">
            <a:avLst/>
          </a:prstGeom>
        </p:spPr>
        <p:txBody>
          <a:bodyPr wrap="none">
            <a:spAutoFit/>
          </a:bodyPr>
          <a:lstStyle/>
          <a:p>
            <a:r>
              <a:rPr lang="en-GB" sz="3600" dirty="0">
                <a:latin typeface="Century Gothic" pitchFamily="34" charset="0"/>
              </a:rPr>
              <a:t>Usability </a:t>
            </a:r>
            <a:endParaRPr lang="en-GB" dirty="0">
              <a:latin typeface="Century Gothic" pitchFamily="34" charset="0"/>
            </a:endParaRPr>
          </a:p>
        </p:txBody>
      </p:sp>
      <p:sp>
        <p:nvSpPr>
          <p:cNvPr id="7" name="Rectangle 6"/>
          <p:cNvSpPr/>
          <p:nvPr/>
        </p:nvSpPr>
        <p:spPr>
          <a:xfrm>
            <a:off x="1619810" y="3121179"/>
            <a:ext cx="6555884" cy="2585323"/>
          </a:xfrm>
          <a:prstGeom prst="rect">
            <a:avLst/>
          </a:prstGeom>
        </p:spPr>
        <p:txBody>
          <a:bodyPr wrap="square">
            <a:spAutoFit/>
          </a:bodyPr>
          <a:lstStyle/>
          <a:p>
            <a:pPr algn="just"/>
            <a:r>
              <a:rPr lang="en-GB" b="1" dirty="0">
                <a:latin typeface="Century Gothic" pitchFamily="34" charset="0"/>
              </a:rPr>
              <a:t>Effectiveness: </a:t>
            </a:r>
            <a:r>
              <a:rPr lang="en-GB" dirty="0">
                <a:latin typeface="Century Gothic" pitchFamily="34" charset="0"/>
              </a:rPr>
              <a:t>the </a:t>
            </a:r>
            <a:r>
              <a:rPr lang="en-GB" dirty="0">
                <a:solidFill>
                  <a:srgbClr val="0070C0"/>
                </a:solidFill>
                <a:latin typeface="Century Gothic" pitchFamily="34" charset="0"/>
              </a:rPr>
              <a:t>accuracy</a:t>
            </a:r>
            <a:r>
              <a:rPr lang="en-GB" dirty="0">
                <a:latin typeface="Century Gothic" pitchFamily="34" charset="0"/>
              </a:rPr>
              <a:t> and </a:t>
            </a:r>
            <a:r>
              <a:rPr lang="en-GB" dirty="0">
                <a:solidFill>
                  <a:srgbClr val="0070C0"/>
                </a:solidFill>
                <a:latin typeface="Century Gothic" pitchFamily="34" charset="0"/>
              </a:rPr>
              <a:t>completeness</a:t>
            </a:r>
            <a:r>
              <a:rPr lang="en-GB" dirty="0">
                <a:latin typeface="Century Gothic" pitchFamily="34" charset="0"/>
              </a:rPr>
              <a:t> with which specified users can achieve specified goals in particular environments</a:t>
            </a:r>
          </a:p>
          <a:p>
            <a:pPr algn="just"/>
            <a:br>
              <a:rPr lang="en-GB" dirty="0">
                <a:latin typeface="Century Gothic" pitchFamily="34" charset="0"/>
              </a:rPr>
            </a:br>
            <a:r>
              <a:rPr lang="en-GB" b="1" dirty="0">
                <a:latin typeface="Century Gothic" pitchFamily="34" charset="0"/>
              </a:rPr>
              <a:t>Efficiency:</a:t>
            </a:r>
            <a:r>
              <a:rPr lang="en-GB" dirty="0">
                <a:latin typeface="Century Gothic" pitchFamily="34" charset="0"/>
              </a:rPr>
              <a:t> the resources expended in relation to the </a:t>
            </a:r>
            <a:r>
              <a:rPr lang="en-GB" dirty="0">
                <a:solidFill>
                  <a:srgbClr val="FF0000"/>
                </a:solidFill>
                <a:latin typeface="Century Gothic" pitchFamily="34" charset="0"/>
              </a:rPr>
              <a:t>accuracy</a:t>
            </a:r>
            <a:r>
              <a:rPr lang="en-GB" dirty="0">
                <a:latin typeface="Century Gothic" pitchFamily="34" charset="0"/>
              </a:rPr>
              <a:t> and </a:t>
            </a:r>
            <a:r>
              <a:rPr lang="en-GB" dirty="0">
                <a:solidFill>
                  <a:srgbClr val="FF0000"/>
                </a:solidFill>
                <a:latin typeface="Century Gothic" pitchFamily="34" charset="0"/>
              </a:rPr>
              <a:t>completeness</a:t>
            </a:r>
            <a:r>
              <a:rPr lang="en-GB" dirty="0">
                <a:latin typeface="Century Gothic" pitchFamily="34" charset="0"/>
              </a:rPr>
              <a:t> of goals achieved </a:t>
            </a:r>
          </a:p>
          <a:p>
            <a:pPr algn="just"/>
            <a:br>
              <a:rPr lang="en-GB" dirty="0">
                <a:latin typeface="Century Gothic" pitchFamily="34" charset="0"/>
              </a:rPr>
            </a:br>
            <a:r>
              <a:rPr lang="en-GB" b="1" dirty="0">
                <a:latin typeface="Century Gothic" pitchFamily="34" charset="0"/>
              </a:rPr>
              <a:t>Satisfaction:</a:t>
            </a:r>
            <a:r>
              <a:rPr lang="en-GB" dirty="0">
                <a:latin typeface="Century Gothic" pitchFamily="34" charset="0"/>
              </a:rPr>
              <a:t> the comfort and acceptability of the work system to its users and other people affected by its use</a:t>
            </a:r>
          </a:p>
        </p:txBody>
      </p:sp>
      <p:sp>
        <p:nvSpPr>
          <p:cNvPr id="2" name="Oval 1"/>
          <p:cNvSpPr/>
          <p:nvPr/>
        </p:nvSpPr>
        <p:spPr>
          <a:xfrm>
            <a:off x="1391210" y="3121179"/>
            <a:ext cx="228600" cy="228600"/>
          </a:xfrm>
          <a:prstGeom prst="ellipse">
            <a:avLst/>
          </a:prstGeom>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1385282" y="4185241"/>
            <a:ext cx="228600" cy="228600"/>
          </a:xfrm>
          <a:prstGeom prst="ellipse">
            <a:avLst/>
          </a:prstGeom>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1371600" y="4953000"/>
            <a:ext cx="228600" cy="228600"/>
          </a:xfrm>
          <a:prstGeom prst="ellipse">
            <a:avLst/>
          </a:prstGeom>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657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a:t>
            </a:r>
            <a:r>
              <a:rPr lang="en-GB" dirty="0">
                <a:sym typeface="Wingdings" panose="05000000000000000000" pitchFamily="2" charset="2"/>
              </a:rPr>
              <a:t> Test</a:t>
            </a:r>
            <a:r>
              <a:rPr lang="en-GB"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4014787" cy="3938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119" y="1837765"/>
            <a:ext cx="3983063" cy="3929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1373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254668" cy="6362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6756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246063"/>
            <a:ext cx="8255000" cy="636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0155" y="1600200"/>
            <a:ext cx="4123689" cy="443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1417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693150" cy="6589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17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14400"/>
            <a:ext cx="5715000" cy="4988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223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2667000"/>
            <a:ext cx="6705600" cy="914400"/>
          </a:xfrm>
        </p:spPr>
        <p:txBody>
          <a:bodyPr>
            <a:normAutofit/>
          </a:bodyPr>
          <a:lstStyle/>
          <a:p>
            <a:pPr marL="0" indent="0">
              <a:buNone/>
            </a:pPr>
            <a:r>
              <a:rPr lang="en-GB" dirty="0">
                <a:effectLst>
                  <a:outerShdw blurRad="38100" dist="38100" dir="2700000" algn="tl">
                    <a:srgbClr val="000000">
                      <a:alpha val="43137"/>
                    </a:srgbClr>
                  </a:outerShdw>
                </a:effectLst>
                <a:latin typeface="Arial Black" panose="020B0A04020102020204" pitchFamily="34" charset="0"/>
              </a:rPr>
              <a:t>Project </a:t>
            </a:r>
            <a:r>
              <a:rPr lang="en-GB" dirty="0">
                <a:effectLst>
                  <a:outerShdw blurRad="38100" dist="38100" dir="2700000" algn="tl">
                    <a:srgbClr val="000000">
                      <a:alpha val="43137"/>
                    </a:srgbClr>
                  </a:outerShdw>
                </a:effectLst>
                <a:latin typeface="Arial Black" panose="020B0A04020102020204" pitchFamily="34" charset="0"/>
                <a:sym typeface="Wingdings" panose="05000000000000000000" pitchFamily="2" charset="2"/>
              </a:rPr>
              <a:t> Test  Participant </a:t>
            </a:r>
            <a:endParaRPr lang="en-GB"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1813879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685800"/>
            <a:ext cx="5440363" cy="472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451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475" y="1201738"/>
            <a:ext cx="7893050" cy="445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0" y="381000"/>
            <a:ext cx="3886200" cy="523220"/>
          </a:xfrm>
          <a:prstGeom prst="rect">
            <a:avLst/>
          </a:prstGeom>
          <a:noFill/>
        </p:spPr>
        <p:txBody>
          <a:bodyPr wrap="square" rtlCol="0">
            <a:spAutoFit/>
          </a:bodyPr>
          <a:lstStyle/>
          <a:p>
            <a:pPr algn="ctr"/>
            <a:r>
              <a:rPr lang="en-GB" sz="2800" b="1" dirty="0">
                <a:effectLst>
                  <a:outerShdw blurRad="38100" dist="38100" dir="2700000" algn="tl">
                    <a:srgbClr val="000000">
                      <a:alpha val="43137"/>
                    </a:srgbClr>
                  </a:outerShdw>
                </a:effectLst>
                <a:latin typeface="Arial Black" panose="020B0A04020102020204" pitchFamily="34" charset="0"/>
              </a:rPr>
              <a:t>Celebrating </a:t>
            </a:r>
            <a:endParaRPr lang="en-GB" b="1"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2041855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7200"/>
            <a:ext cx="6734175" cy="585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2436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rial Black" panose="020B0A04020102020204" pitchFamily="34" charset="0"/>
              </a:rPr>
              <a:t>Remember </a:t>
            </a:r>
          </a:p>
        </p:txBody>
      </p:sp>
      <p:sp>
        <p:nvSpPr>
          <p:cNvPr id="4" name="TextBox 3"/>
          <p:cNvSpPr txBox="1"/>
          <p:nvPr/>
        </p:nvSpPr>
        <p:spPr>
          <a:xfrm>
            <a:off x="1266265" y="2514600"/>
            <a:ext cx="4038600" cy="2554545"/>
          </a:xfrm>
          <a:prstGeom prst="rect">
            <a:avLst/>
          </a:prstGeom>
          <a:noFill/>
        </p:spPr>
        <p:txBody>
          <a:bodyPr wrap="square" rtlCol="0">
            <a:spAutoFit/>
          </a:bodyPr>
          <a:lstStyle/>
          <a:p>
            <a:pPr algn="ctr"/>
            <a:r>
              <a:rPr lang="en-GB" sz="3200" dirty="0">
                <a:latin typeface="BatangChe" panose="02030609000101010101" pitchFamily="49" charset="-127"/>
                <a:ea typeface="BatangChe" panose="02030609000101010101" pitchFamily="49" charset="-127"/>
              </a:rPr>
              <a:t>Tobi uses Internet Explorer with specific adds-on to collect browser data  </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057400"/>
            <a:ext cx="2905125" cy="3928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3996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6200" y="194198"/>
            <a:ext cx="5105400" cy="646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43000" y="3581400"/>
            <a:ext cx="7239000" cy="1477328"/>
          </a:xfrm>
          <a:prstGeom prst="rect">
            <a:avLst/>
          </a:prstGeom>
        </p:spPr>
        <p:txBody>
          <a:bodyPr wrap="square">
            <a:spAutoFit/>
          </a:bodyPr>
          <a:lstStyle/>
          <a:p>
            <a:pPr algn="ctr"/>
            <a:r>
              <a:rPr lang="en-GB" dirty="0">
                <a:latin typeface="Century Gothic" panose="020B0502020202020204" pitchFamily="34" charset="0"/>
              </a:rPr>
              <a:t>Utility = whether it provides the </a:t>
            </a:r>
            <a:r>
              <a:rPr lang="en-GB" b="1" dirty="0">
                <a:latin typeface="Century Gothic" panose="020B0502020202020204" pitchFamily="34" charset="0"/>
              </a:rPr>
              <a:t>features you need</a:t>
            </a:r>
            <a:r>
              <a:rPr lang="en-GB" dirty="0">
                <a:latin typeface="Century Gothic" panose="020B0502020202020204" pitchFamily="34" charset="0"/>
              </a:rPr>
              <a:t>.</a:t>
            </a:r>
          </a:p>
          <a:p>
            <a:pPr algn="ctr"/>
            <a:endParaRPr lang="en-GB" dirty="0">
              <a:latin typeface="Century Gothic" panose="020B0502020202020204" pitchFamily="34" charset="0"/>
            </a:endParaRPr>
          </a:p>
          <a:p>
            <a:pPr algn="ctr"/>
            <a:r>
              <a:rPr lang="en-GB" dirty="0">
                <a:latin typeface="Century Gothic" panose="020B0502020202020204" pitchFamily="34" charset="0"/>
              </a:rPr>
              <a:t>Usability = how </a:t>
            </a:r>
            <a:r>
              <a:rPr lang="en-GB" b="1" dirty="0">
                <a:latin typeface="Century Gothic" panose="020B0502020202020204" pitchFamily="34" charset="0"/>
              </a:rPr>
              <a:t>easy &amp; pleasant </a:t>
            </a:r>
            <a:r>
              <a:rPr lang="en-GB" dirty="0">
                <a:latin typeface="Century Gothic" panose="020B0502020202020204" pitchFamily="34" charset="0"/>
              </a:rPr>
              <a:t>these features are to use.</a:t>
            </a:r>
          </a:p>
          <a:p>
            <a:pPr algn="ctr"/>
            <a:endParaRPr lang="en-GB" dirty="0">
              <a:latin typeface="Century Gothic" panose="020B0502020202020204" pitchFamily="34" charset="0"/>
            </a:endParaRPr>
          </a:p>
          <a:p>
            <a:pPr algn="ctr"/>
            <a:r>
              <a:rPr lang="en-GB" b="1" dirty="0">
                <a:latin typeface="Century Gothic" panose="020B0502020202020204" pitchFamily="34" charset="0"/>
              </a:rPr>
              <a:t>Useful = usability + utility</a:t>
            </a:r>
            <a:r>
              <a:rPr lang="en-GB" dirty="0">
                <a:latin typeface="Century Gothic" panose="020B0502020202020204" pitchFamily="34" charset="0"/>
              </a:rPr>
              <a:t>.</a:t>
            </a:r>
          </a:p>
        </p:txBody>
      </p:sp>
      <p:sp>
        <p:nvSpPr>
          <p:cNvPr id="5" name="Rectangle 4"/>
          <p:cNvSpPr/>
          <p:nvPr/>
        </p:nvSpPr>
        <p:spPr>
          <a:xfrm>
            <a:off x="2438400" y="1219199"/>
            <a:ext cx="4972836" cy="830997"/>
          </a:xfrm>
          <a:prstGeom prst="rect">
            <a:avLst/>
          </a:prstGeom>
        </p:spPr>
        <p:txBody>
          <a:bodyPr wrap="none">
            <a:spAutoFit/>
          </a:bodyPr>
          <a:lstStyle/>
          <a:p>
            <a:r>
              <a:rPr lang="en-GB" sz="4800" b="1" dirty="0">
                <a:latin typeface="Century Gothic" panose="020B0502020202020204" pitchFamily="34" charset="0"/>
              </a:rPr>
              <a:t>Utility &amp; Usability</a:t>
            </a:r>
            <a:endParaRPr lang="en-GB" dirty="0">
              <a:latin typeface="Century Gothic" panose="020B0502020202020204" pitchFamily="34" charset="0"/>
            </a:endParaRPr>
          </a:p>
        </p:txBody>
      </p:sp>
      <p:sp>
        <p:nvSpPr>
          <p:cNvPr id="2" name="AutoShape 2" descr="data:image/jpeg;base64,/9j/4AAQSkZJRgABAQAAAQABAAD/2wCEAAkGBxQTEhUUExMWFBQXFxcXFxgXFRgVFRcUFxQWFxUUFRQYHCggGBolHBQVITEhJSkrLi4uFx8zODMsNygtLisBCgoKDg0OGhAQGCwcHBwsLCwsLCwsLCwsLCwsLCwsLCwsLCwsLCwsLCw3LCwsLDcrLDc3LCwsLDcsNywrNys3N//AABEIAL0BCwMBIgACEQEDEQH/xAAcAAACAgMBAQAAAAAAAAAAAAACAwEEBQYHAAj/xABAEAACAQIDBQUFBgQGAgMBAAABAgADEQQhMQUSQVFhBhNxgZEHFCKh8DJCUrHB0RViguEjQ1NykvEzonODwiT/xAAYAQEBAQEBAAAAAAAAAAAAAAABAAIDBP/EACARAAMAAwACAwEBAAAAAAAAAAABEQISIQNREzFhQSL/2gAMAwEAAhEDEQA/AOnVEKaxBq34x+0qpOgmINVgdJ6sXUcslDKKDwiWoG+cbhcUOMOrixObzhtY0igltMpepk84ijVBE8zzNTGQDFgnjKa4PnLheSriaDpXSiBHGiCNIRtPC0QKtXBjlKzULcJkahiD4SrKQrUMPc6S+cMLaRSGXKTXk2UMbUwq8RCXDqOEyRUXltaS2mXn+CsTAmnyE8isukyNaiOEijSzzlCrpj6hJ1lapgweE2U4VbaTG4lANIr/AFwnzpimwglZcCLzJ7tzCGHl8cLcTSw4A0gupHC0yKpYaQhRB1EPoTF90TBehbSZOulhkJWIPKaxxMtlJQTxiHqspteXNwgyligbzpojKyZco4tgJRxmNYmOWplmRFtQvBYoXkxVJGOZN45MGzHM+USWZZ5dobuucHj+imDjcNu6GUwPGNxG076iVDjRNKf0HTf6gBlR8OJ7vJBrTC4TdJp4WS+FHKSteEa0mqVgdKnaN3REpVhGrCIayTSnhQng88a0qQfcT3dwPeZIxEQGKknuoHfyRVkIQoDlCFGeWpC72ZYwjuIxacEVowPAugGnAZY4mLZpVEJJMU6A6xxDGefCsY1IulMECC2JAjXwjRZ2cTGhBXvwhDGjgZD7LMr/AMPYQqHo58UJTr4u2kb7ixgvs8iVCUo/xGKqYu/CXmwvSAuGz0mmyRXw6knQy+qkcIdNrcJ6tWvwmVWacEu44yviaSnlIr0iZRrYZ511Xs57fg0YNIk4JYCU3EsKG5S1RLJmxijJOHEDvpPeTEKhjDjnJFAQFMYDIqGlMCEQIkNIZ4waWlQSSolZa88K0IVLW4J4BZXNSQsINLJInrys2UNSTwiFHB57vIAkqsoVGBpJeBBaEQ1jDXnkrSpWZVBZmCqMySQABzJOQmAqdtdnKd042jfoxI9QCIRFszbxXEYMWJhMLjEqLvU3WopzDIwYWOmhjN4yeKLZmVbECD7yJjd/rILw1Q7GT95EFsQsxm/AZ5alsZNsWvKA+JUzFFomq5joi2ZlO8SeNVJgnc84mo7DjFJE2Zx6ixZZJgveDfWSap5zUMmZLqOURWxC9JhqlVpBYxSKmWGIWeNVekxIBgnelqWxniDCS8UcQI2k19ZijByNGSs5zyhisZUzBhniIC1bywJUoABGUkkCEaoEaQwoJF4j3iH34gI/eHGcY7Ye16t3rU8CESmpt3rLvu/NlU5KNeBvN+9o+1RS2dWsd1nApgg5/Efit/SGnzlWYX6TnnlOGkjovY7t9tXEYgUhVp1Ac2NSkhCKOPwbp6aztGzMcXX4rb413b2PUX08JxP2PYUXr1eI3UHQH4jl6ekXjPaDicPtAhGXulqKpVlBuuQa7ajjFZRFKd5YwZ5KoYXGhzHgcxMT2s22MHhK1fK6rZAeNRskHqfS80EOU+2ntCalcYJD8FHOpnk1UgEAjSyg+p4TltQS3Vrs7M7Es7MSWOrM194nzMHCUN+siWvvOq253YC0402dF9nHZypS3MWarUybFUU/CyZ5VPxAj08Z2UPcA8xf1nJPaDjvdMKlCiShNkXdy3VXM5/Kbx7PnqNs7DGq5dyhO8b33d47oJOpAsLy8eTY54w2MNIZ4DLI3Z1MANXtFVcSI2rSifdrw6PBJxsVWxdo2phomphC0z2muCmxoiGxl5aGyidYylsdZ0VMcKJqC3CIGNtM3V2cLTHvswTSTDhjquP6SP4hLbYEDhE7igxjDgPvtpPvcKqikZSv3EOjEbT7raPWlaM3TPXgAO/aAahjgekkC8mQnvI1akb3IHCSKcIQk35xZvzl3ckKsoVKO6TwkimeUvHoJQ7SbR7jDVag+0qnd/3n4V+ZHpDLior0cb9r23+9rjDp9ije/wDNUYC58hl6znLtNk2ts1x8bKQDnfzsSfM5+M1usM5xxyWXTeWLR0X2V19yhiyRZF3WLk2F90/D8h6zQ8fX7ys73+07G/nr+U2bsoUrYLEYYuad61CoSM/8JnWm9h0upm79oPY7SXCn3V3fEJmd8gLUW/xKAB8BtmJ0yVSMpnTcIhVEANwEUA8xujP9Zyv22bUL1KODU/ZHfVPFrpTHpvHzm/ezXaXf7Ookm7UwaLHS5pfDf0tOTbe2lRrbYxLkh03txPwnu0CnTXMG3/Uz5MphUaxxuUZo2IAVwOC6258Ze7K0+8x+GFrg1kyvbINfXylbaQ3WIGQJJUa2DaC/1pE7KxpoVqdUC5purgc90g2+Uzi7GT4zcO1+KOP2iuFp5f45pAnTfLlSfAAfKd1wOCWjSp0k+zTRUHgotfx4zlmM2cjbSwOLQZVaoACC6vunfSoW/wDjdb8boes6yHE3goDdIB6QXhtUEU7ibAS14YNotni2YzO0NQ9VeElbLSQVuJAEkygPvB5Rb1nEDEVyNBEd+3ETWwND2xbHK0U1VojEYu3CU1xhabWaQa0uOSeAlOuh6Rwc8xANUStCQSGy0k+89I9a68oXfpyiiNiWoRHUag4iAVklZkCw5EWGtFqhjFEKMI946Ri4kcoSpIFLPSVZcD7zpJWpC3ukEA8pEOSxmke17GrTw9OkPtVHuRf7qj92HpN5SnOE+0HbnvOKdgb00PdpyspzbzNz5ic/K+Q3h930Uu0+0qdagu63xK2YNxYBLDxGXPLKc+rj4jaZTF1fhIuf3zP95i6k4+LDVGvJnsx2AxRpEsNCrKwva6sCCPy8xPrrAgmnTY6lEJ8SoJ+c+QEAJAOlxfwvnPr6kxsN3Swt4WyI8p3xZyZrnbzaC4HZ9Z6SrTZ7ogUBf8WqTdrDj9o+U+bQSGJU2IJt0sbCdV9sm2e+qU8MjDdpkuxvkX016aTl2HXeYD8RA8ybfrM5fYotbbwtlRz99Qw8NLddPKYZZsvaqiUK0zb4Ra4N7qLWY5m1+Uw+z9ntVFUr/lUzVb/apAP5zn4u4m/J9nW/YRjlqpWwr2LUyKtK+ZCsNxt0cCCf/edZ/hy858obG2tVwtZK9Ft2ohy5EHVWHFSNRPoPsd2xo7QQbrd3WAu9Fj8Q5sh++vXUcZ2TMG0vs8cDEnBDn84Lq3Ayv3L84jR/uQ5/OLbCdZ5MM3EmOGHPOKX4VKfuR5xnuPWWBh/5oRKjUy1KlKpgxK9XCAi0yHe0xq3zld8dQBzYeseB0xlTZxtziDgjyl/F7aor94Sk3aeiOMbii6VG2e99I0bLMXV7W0RKzdtKY0Ezvgv6OuQ9tlOJB2YeUrV+2K2yXOUj2xb8MPl8a/o6ZHRwmWcFKRhfxNbaSF2yvKXyINGH7o0j3B+Eh9tiQducpnc1oWaWFeNGFfnMeu2CZFTazc5bloZMYdukh6BHETENtBuZiquNYjWWwag9ttonD4V/js7govnfePkOPWcD2iBbQ2N7eINv3m8e0HazNVCFrhBb1zY/p5TRWqbx3d27Xy89Bf8ASccsqzaURiMWuZy/65/l6zGPL+LuMmuGGR6HMW/L0lVELsBxZgPMkTaObEXnauw3tGH8Oai7f/1UVCUydXp6K9+ajI/085yDaOz3ouyPqpsbc8tfURGHrsjBlyIOX7TRG546k1Tv6hItSosx6ksAo8d4j0vNUwlQg3BsQQQeRBvedIxmEppsirXVt58QiFjwA3skH+038xOZ0uMwvonwz/a2qzVWc/ft+VxfgTl1ln2f4Q1jjaS/afCOF/3bykDztKG0aoqU1ZgBuhRYC1yDY7pGuSi9+MPsLj1pY1N/7FS9JrsRZXyvvDll5x8POD5PumBY5bpyOd/HT95ZwNdl3SrlHRt5WU2ZeoI46ze+2HZZG2stNQyU66hyyjIPZ94rz+yLjhvTVu1HZ2pgnW53kf7DgWzGqsODTWXHAS5TqXYH2lmuvcYm3fqMnGQqqOnBxx56zZ6vaPP7M+bMPUZGFRTZlNweTDMTsWxdp+80Uqquosw5OMmHr8jOeeeSXDpgsX9myYjtK+dhMfV7SVuBlWqr8pSqUXvpOazzf9OjxxX8Lh7RV9LyrW2tXb75lerSbhA7hjzk3l7BQCpiap1c+srMznVj6y2cMeRgPgzymVRMfU3jq1/OEE6xxwZ5flJ9zbll4x1YbFOovIwQktPgG+jCo4E8bestCWQq0kJLnuZhjB9fkZjRm6bsteSGj1opyMkKn4TPUsTi2VkqXPKOfLIQzufhhLWX8MdYFCNMjjGotxyiTilEOnjBzEUio3d9Z6sbDeIyAJt4AxRxg/EBBfEgixNwekuB05v2vwDGsqkZ7gZz1YF2JOuW8RNXdHsVC2tcg9QwVrngOXjN72ztFPeq+8cgEU5fFfcvYcswL5HITS8di1qd4y2YLuZMAp3VSzC9zfJFzvxPOeXZ7NHV4qU1LFZEjrMh2QRTjcMGFx3q3H11AmPxlt429eF+Q6a+kjAVylVHGRV1b0YGelHBm44HZgxm2K6HOmWql90/dC2Gf+7dmn4/CtSqPTbVWK+Nja46GdT9mO6uIx1cKc6m4o4qN5nPrl6TVu32yii0q26ACWRmBvd/tZnTI7wt0ht2GteUDYm0y2y8XhjchGp1FN/sqzgOPC4HqZq6nM+MynZskpixw93uf6atMj5zE0tY/wBMsyVZh3Iub5vlnll8ItwzuZiixGmR+eWkuVK113TwvbxJlMwRfZ2/EUmqNsyuGLgUil9RvvTFnb0+cyGO2ea6GnVVHQ8CMxcWuCM1OeomA7G02rbLRju79GpenzCI6sQT1sZtoqHn8pZrtN4fUOGdq9hPgq5ptcoc6bcGXlfmNCJsfstxDb1ajvfDurUHQ3Cn5Eek33tJsVcZRNJ8jqjWzV7Gx8OYmu9h+yVXCvWaruksAi7pv8INyx5fdymW+DrGbQ1M8XHrK1SmP9QesvdwPwwO4X8ImEzozHPQX8cHuk/Ff1mSdL6Aekg0+kGySMYUXn8otwvX0mRq0ok0v5ZJjDGswHAwO9HWX6uHJ0WL91a32flNps5tFNq3SKNbPlMlR2e7ECwXjc6aQPcn/CMjKMuFHvTzgGoeZl33F+UIbNfp6wjFGyNjDn8R+vOVauMP4jPCjzt6SPd16TSYNCTtG3E+okfxTxllaK34eglimF6ZdBK/pQxjY1jophpVqcE+ZmUAHOWUodb+co/ZGIUVT9z84apWOW6BMwuENxmLHrPYykKYJLAgKSWGai3C/rCQbTj23kY1arG9mbe3cyLAWvbla2f7zV8bjDc2yGeVueosfAekyXaPHHfNr8D6i/7TXHe5mscTnll6BkqL5c8vWRG4WnvOoAuSwFueek0zKO0diqX+NikJ3c6TXA+1ekovn4H0lrt5sNsRg3Sl8TqVdFyFyDmB1IYx3ZLZparXqH8FFBbmO8Zrf8lm0rsscbzF/p0n8OSYbsm2E2biqtawr1EQbtwQiCopsSNWJ1ty53nOVFjPovtpsoe4YmwNxTvn0ZT+QnztVbM9JrF0xkoLaCBJYwkWaMnT/ZLXZ6eIo3O6FWwA4sTc3vrYWm/mk3BT6zUvYpgf8Os/BnA6WUfu06gKQnPy5r6OuGPDWvdah4H1g/w+oeY85s/dCBuTi8kdkjWv4VUP3iPOSuxW4ufWbK4GVha2Xj1gkTNGGBXY38zes8diD8TeszhtBML+EYUbFX8TesJdkqOJ9bzK3gEy2hQx/wDDV6+shsGot10mQJgFZb5Fqin7qOUg0Bylu0WyNJ5v2MRX7ocoPdCPNM8pHdHl84UYVqeC8Y+ngBMkKUatKdfkXo56GOTArGLgl5TICnCCw+VloUfcl5Ri4MS6FhhRL5GWqKqYQQcVs1KlN0a9mUg2JGRB4j6zl0CHuXyOhyPhpDdlqj5R2tjDUc8hl4kCxPylG06HhOztHG7XrUGIo07MV3AFzuCqouml503YXs4wGGH/AIRXfi1YBzrfJbWFtNJ2fkSOS8bZ86YXB1KhtTpvUP8AIrN+QlvZ9N6Nen3ilCri4YFSM+IOY1n1Zh8OEFkRUHAKoUf+omje1zs6a+ENSlR7yuGVt4LvVO7W91XdBNs9Jn5E3DXxzpnuxiA4VXFvjZySD9qzFRn4LM9uzivs+p7coIUoYa9Em+7iAUAJJJZN4gi/G06x2fw2MALYypRYsBZKKFVQ8RvsbtOeShvF0w3tS2h3GzaxBsX3aV+jn4reQt5z5wpUd5gN5VudWO6oyvmeE7P7fsYO6w9BWF7tWYZ3so3E06sfScj2PsmriXFKhTepUJGSj4QpBzY/d8TlrO/j5icc+sqpRupOmYHTMG+fDSWaOEqNTeqqE0qdg7fdU1CQq35zs3Zn2Q0UCvjHarU1amhtS4fCTbeYa8rzP9tuzavsyrhsJh0BG6aaKAuYYEkE6ta+ZmX5VR+Nymn+zHtthadJMLUvSc2Acgd2WvoWBupPXKdV7sz5ZfYuIDrT93q77glF3G3mA1ZRbTI59J9L9marnB4c1Pt90m9e97hRe9+Mx5VOm/G39F5kPAZ+EAoRrlLHeQGbwnGnWCCnX6y/eeFLr/3HFvCKesOJA8wI9KnjTHP6zg7qxT42mD/5EGv3h+8U20qX+ovkby1foKiwbcvr6tBOXKVm2nS4G/grH9Iv+JLwVz4U2/aWjHZFrf6SGJlN9onhSqH+m35xf8QqcKJ8yANL63j8eQbovERZX65ygcXXNrUlBtxPDSLNbFHPdpjxJv04y+N+0G/4ZBl8P7cZBX6tMdfFHjTHkT62nu7xX+pT/wCJ/aWn6i3/AA2JaJ+vrpGLRk7w0+Hna+Z14coe9p/0M+U502CtIxoofV4Pedfrp6SQ1uP6TQBCl0+doQpwb8z6ybj69f2gQwIPq37xWKJCNui7brbo5tumw9ZO946X/L95DPbgTryvr4ypQ4WuOqU6+HxdFCuIp71OoKqFlLotu7NtAQTYjOdT7PdusPirKVqUKnFalMgX/lqgbp6ZibCbW062/vxh2y8Zq8kBoWcShzuD4eBnmxg4XPgD+0OQUB8vn4zPR4LONvojny/eR723CmfUfvGhbf3ucr5+cm3h/bl84Rjz0a72u2O2NoNSKKu9u/HZWb4WuLZ5555zRk9ldem4qUcSUYHVSaeQzvkb2vwnW8/r5SDNrLJf0y8UzS9i7H2lQuHxoqjS1U74Hgd3e8yZlhh8W3+fR/pRj+uUzuV7XF9bcfT1kmOzYao107CqmoKrYhd9VKqwpLcK2oFyeUtDZtXjiqnkKa//AJmWIkWlsyiMYNlnjWrH/wCy35LPHZS83PjVc301zmSkS2YxGPGyqX4AfEk/mZKbOpj/AC0P9I/WXjBtCv2URXXDINEX/iv7T25bSw8AI4iAZVjwWy9T8v2gKtuJPib+XQdI8t0geXygQq3j/eRDInhIRRMWxEcQPHxgEa/X6wTIQTAP19WjTAEiM0pPU+HDx5cfSQCOt/ly59Os9YW0jFXIwAAoL5C3gBrz+cJlvb1sOPjw4/ISBU0hob2yGvKRHu6BtkBY8/LO3DpJtysfrhDZbekkZ89OcSBI5fMST9CGMpNryID6+vSTaHbKBvW4fMw2Ind0yMF101H1xhITnnfxhEZaxpAASAJIqHWQXMSJ3ZBH1eTvmeQyIQ2Ep7+/uLv/AIt0b2lvtW5CMJhtUg3kRF5EkLJtx+XCVICQRHEaGVaz2Pif0hsUJgtCdrC8Gk97ZaxpEXkX6Wh1Ba5+XCCDcAzOwwAmQwP0JNz85G9r4SoCah1H68Ysn6/KNrjPy/SV3bSIh70BjAB1ggwGBW+vrjAt4+g/aMUaQSZE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116814"/>
            <a:ext cx="1379234" cy="976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9993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516552" cy="621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4539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129898" cy="624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6582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4175"/>
            <a:ext cx="7926754" cy="641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45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838200"/>
            <a:ext cx="6858000" cy="3970318"/>
          </a:xfrm>
          <a:prstGeom prst="rect">
            <a:avLst/>
          </a:prstGeom>
        </p:spPr>
        <p:txBody>
          <a:bodyPr wrap="square">
            <a:spAutoFit/>
          </a:bodyPr>
          <a:lstStyle/>
          <a:p>
            <a:pPr fontAlgn="base"/>
            <a:r>
              <a:rPr lang="en-GB" sz="1200" b="1" dirty="0">
                <a:solidFill>
                  <a:srgbClr val="333333"/>
                </a:solidFill>
                <a:latin typeface="Helvetica" panose="020B0604020202020204" pitchFamily="34" charset="0"/>
              </a:rPr>
              <a:t>Best Practices</a:t>
            </a:r>
          </a:p>
          <a:p>
            <a:pPr fontAlgn="base"/>
            <a:endParaRPr lang="en-GB" sz="1200" b="1" dirty="0">
              <a:solidFill>
                <a:srgbClr val="333333"/>
              </a:solidFill>
              <a:latin typeface="Helvetica" panose="020B0604020202020204" pitchFamily="34" charset="0"/>
            </a:endParaRPr>
          </a:p>
          <a:p>
            <a:pPr fontAlgn="base"/>
            <a:endParaRPr lang="en-GB" sz="1200" b="1" dirty="0">
              <a:solidFill>
                <a:srgbClr val="333333"/>
              </a:solidFill>
              <a:latin typeface="Helvetica" panose="020B0604020202020204" pitchFamily="34" charset="0"/>
            </a:endParaRPr>
          </a:p>
          <a:p>
            <a:pPr marL="228600" indent="-228600" fontAlgn="base">
              <a:buFont typeface="+mj-lt"/>
              <a:buAutoNum type="arabicPeriod"/>
            </a:pPr>
            <a:r>
              <a:rPr lang="en-GB" sz="1200" dirty="0">
                <a:solidFill>
                  <a:srgbClr val="333333"/>
                </a:solidFill>
                <a:latin typeface="inherit"/>
              </a:rPr>
              <a:t>Treat participants with respect and make them feel comfortable.</a:t>
            </a:r>
          </a:p>
          <a:p>
            <a:pPr marL="228600" indent="-228600" fontAlgn="base">
              <a:buFont typeface="+mj-lt"/>
              <a:buAutoNum type="arabicPeriod"/>
            </a:pPr>
            <a:r>
              <a:rPr lang="en-GB" sz="1200" dirty="0">
                <a:solidFill>
                  <a:srgbClr val="333333"/>
                </a:solidFill>
                <a:latin typeface="inherit"/>
              </a:rPr>
              <a:t>Remember that you are testing the site not the users. Help them understand that they are helping us test the prototype or Web site.</a:t>
            </a:r>
          </a:p>
          <a:p>
            <a:pPr marL="228600" indent="-228600" fontAlgn="base">
              <a:buFont typeface="+mj-lt"/>
              <a:buAutoNum type="arabicPeriod"/>
            </a:pPr>
            <a:r>
              <a:rPr lang="en-GB" sz="1200" dirty="0">
                <a:solidFill>
                  <a:srgbClr val="333333"/>
                </a:solidFill>
                <a:latin typeface="inherit"/>
              </a:rPr>
              <a:t>Remain neutral – you are there to listen and watch. If the participant asks a question, reply with “What do you think?” or “I am interested in what you would do.”</a:t>
            </a:r>
          </a:p>
          <a:p>
            <a:pPr marL="228600" indent="-228600" fontAlgn="base">
              <a:buFont typeface="+mj-lt"/>
              <a:buAutoNum type="arabicPeriod"/>
            </a:pPr>
            <a:r>
              <a:rPr lang="en-GB" sz="1200" dirty="0">
                <a:solidFill>
                  <a:srgbClr val="333333"/>
                </a:solidFill>
                <a:latin typeface="inherit"/>
              </a:rPr>
              <a:t>Do not jump in and help participants immediately and do not lead the participant. If the participant gives up and asks for help, you must decide whether to end the scenario, give a hint, or give more substantial help.</a:t>
            </a:r>
          </a:p>
          <a:p>
            <a:pPr marL="228600" indent="-228600" fontAlgn="base">
              <a:buFont typeface="+mj-lt"/>
              <a:buAutoNum type="arabicPeriod"/>
            </a:pPr>
            <a:r>
              <a:rPr lang="en-GB" sz="1200" dirty="0">
                <a:solidFill>
                  <a:srgbClr val="333333"/>
                </a:solidFill>
                <a:latin typeface="inherit"/>
              </a:rPr>
              <a:t>The team should decide how much of a hint you will give and how long you will allow the participants to work on a scenario when they are clearly going down an unproductive path.</a:t>
            </a:r>
          </a:p>
          <a:p>
            <a:pPr marL="228600" indent="-228600" fontAlgn="base">
              <a:buFont typeface="+mj-lt"/>
              <a:buAutoNum type="arabicPeriod"/>
            </a:pPr>
            <a:r>
              <a:rPr lang="en-GB" sz="1200" dirty="0">
                <a:solidFill>
                  <a:srgbClr val="333333"/>
                </a:solidFill>
                <a:latin typeface="inherit"/>
              </a:rPr>
              <a:t>Take good notes. Note-takers should capture what the participant did in as much detail as possible as well as what they say (in their words).  The better the notes are that are taken during the session, the easier the analysis will be.</a:t>
            </a:r>
          </a:p>
          <a:p>
            <a:pPr marL="228600" indent="-228600" fontAlgn="base">
              <a:buFont typeface="+mj-lt"/>
              <a:buAutoNum type="arabicPeriod"/>
            </a:pPr>
            <a:r>
              <a:rPr lang="en-GB" sz="1200" dirty="0">
                <a:solidFill>
                  <a:srgbClr val="333333"/>
                </a:solidFill>
                <a:latin typeface="inherit"/>
              </a:rPr>
              <a:t>Measure both </a:t>
            </a:r>
            <a:r>
              <a:rPr lang="en-GB" sz="1200" b="1" dirty="0">
                <a:solidFill>
                  <a:srgbClr val="333333"/>
                </a:solidFill>
                <a:latin typeface="inherit"/>
              </a:rPr>
              <a:t>performance</a:t>
            </a:r>
            <a:r>
              <a:rPr lang="en-GB" sz="1200" dirty="0">
                <a:solidFill>
                  <a:srgbClr val="333333"/>
                </a:solidFill>
                <a:latin typeface="inherit"/>
              </a:rPr>
              <a:t> and </a:t>
            </a:r>
            <a:r>
              <a:rPr lang="en-GB" sz="1200" b="1" dirty="0">
                <a:solidFill>
                  <a:srgbClr val="333333"/>
                </a:solidFill>
                <a:latin typeface="inherit"/>
              </a:rPr>
              <a:t>subjective</a:t>
            </a:r>
            <a:r>
              <a:rPr lang="en-GB" sz="1200" dirty="0">
                <a:solidFill>
                  <a:srgbClr val="333333"/>
                </a:solidFill>
                <a:latin typeface="inherit"/>
              </a:rPr>
              <a:t> (preference) metrics. People's performance and preference do not always match. Often users will perform poorly but their subjective ratings are very high. Conversely, they may perform well but subjective ratings are very low.</a:t>
            </a:r>
          </a:p>
          <a:p>
            <a:pPr marL="685800" lvl="1" indent="-228600" fontAlgn="base">
              <a:buFont typeface="+mj-lt"/>
              <a:buAutoNum type="arabicPeriod"/>
            </a:pPr>
            <a:r>
              <a:rPr lang="en-GB" sz="1200" dirty="0">
                <a:solidFill>
                  <a:srgbClr val="333333"/>
                </a:solidFill>
                <a:latin typeface="inherit"/>
              </a:rPr>
              <a:t>Performance measures include: success, time, errors, etc.</a:t>
            </a:r>
          </a:p>
          <a:p>
            <a:pPr marL="685800" lvl="1" indent="-228600" fontAlgn="base">
              <a:buFont typeface="+mj-lt"/>
              <a:buAutoNum type="arabicPeriod"/>
            </a:pPr>
            <a:r>
              <a:rPr lang="en-GB" sz="1200" dirty="0">
                <a:solidFill>
                  <a:srgbClr val="333333"/>
                </a:solidFill>
                <a:latin typeface="inherit"/>
              </a:rPr>
              <a:t>Subjective measures UX include: user's self reported satisfaction and comfort ratings</a:t>
            </a:r>
            <a:endParaRPr lang="en-GB" sz="1200" b="0" i="0" dirty="0">
              <a:solidFill>
                <a:srgbClr val="333333"/>
              </a:solidFill>
              <a:effectLst/>
              <a:latin typeface="inherit"/>
            </a:endParaRPr>
          </a:p>
        </p:txBody>
      </p:sp>
    </p:spTree>
    <p:extLst>
      <p:ext uri="{BB962C8B-B14F-4D97-AF65-F5344CB8AC3E}">
        <p14:creationId xmlns:p14="http://schemas.microsoft.com/office/powerpoint/2010/main" val="2025860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1905000"/>
            <a:ext cx="6858000" cy="3416320"/>
          </a:xfrm>
          <a:prstGeom prst="rect">
            <a:avLst/>
          </a:prstGeom>
          <a:noFill/>
        </p:spPr>
        <p:txBody>
          <a:bodyPr wrap="square" rtlCol="0">
            <a:spAutoFit/>
          </a:bodyPr>
          <a:lstStyle/>
          <a:p>
            <a:pPr algn="ctr"/>
            <a:r>
              <a:rPr lang="en-GB" sz="7200" dirty="0">
                <a:effectLst>
                  <a:outerShdw blurRad="38100" dist="38100" dir="2700000" algn="tl">
                    <a:srgbClr val="000000">
                      <a:alpha val="43137"/>
                    </a:srgbClr>
                  </a:outerShdw>
                </a:effectLst>
                <a:latin typeface="Baskerville Old Face" panose="02020602080505020303" pitchFamily="18" charset="0"/>
              </a:rPr>
              <a:t>Thank you </a:t>
            </a:r>
          </a:p>
          <a:p>
            <a:pPr algn="ctr"/>
            <a:endParaRPr lang="en-GB" sz="7200" dirty="0">
              <a:latin typeface="Baskerville Old Face" panose="02020602080505020303" pitchFamily="18" charset="0"/>
            </a:endParaRPr>
          </a:p>
          <a:p>
            <a:pPr algn="ctr"/>
            <a:r>
              <a:rPr lang="en-GB" sz="7200" dirty="0">
                <a:effectLst>
                  <a:outerShdw blurRad="38100" dist="38100" dir="2700000" algn="tl">
                    <a:srgbClr val="000000">
                      <a:alpha val="43137"/>
                    </a:srgbClr>
                  </a:outerShdw>
                </a:effectLst>
                <a:latin typeface="Baskerville Old Face" panose="02020602080505020303" pitchFamily="18" charset="0"/>
              </a:rPr>
              <a:t>Q &amp; A</a:t>
            </a:r>
          </a:p>
        </p:txBody>
      </p:sp>
    </p:spTree>
    <p:extLst>
      <p:ext uri="{BB962C8B-B14F-4D97-AF65-F5344CB8AC3E}">
        <p14:creationId xmlns:p14="http://schemas.microsoft.com/office/powerpoint/2010/main" val="119531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6200" y="194198"/>
            <a:ext cx="5105400" cy="646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latin typeface="Century Gothic" panose="020B0502020202020204" pitchFamily="34" charset="0"/>
              </a:rPr>
              <a:t>Usability Why?</a:t>
            </a:r>
          </a:p>
        </p:txBody>
      </p:sp>
      <p:sp>
        <p:nvSpPr>
          <p:cNvPr id="3" name="Content Placeholder 2"/>
          <p:cNvSpPr>
            <a:spLocks noGrp="1"/>
          </p:cNvSpPr>
          <p:nvPr>
            <p:ph idx="1"/>
          </p:nvPr>
        </p:nvSpPr>
        <p:spPr/>
        <p:txBody>
          <a:bodyPr>
            <a:normAutofit/>
          </a:bodyPr>
          <a:lstStyle/>
          <a:p>
            <a:pPr algn="just"/>
            <a:r>
              <a:rPr lang="en-GB" sz="1400" b="1" dirty="0">
                <a:latin typeface="Century Gothic" panose="020B0502020202020204" pitchFamily="34" charset="0"/>
              </a:rPr>
              <a:t>Track progress between releases. </a:t>
            </a:r>
            <a:r>
              <a:rPr lang="en-GB" sz="1400" dirty="0">
                <a:latin typeface="Century Gothic" panose="020B0502020202020204" pitchFamily="34" charset="0"/>
              </a:rPr>
              <a:t>You cannot fine-tune your methodology unless you know how well you're doing.</a:t>
            </a:r>
          </a:p>
          <a:p>
            <a:pPr algn="just"/>
            <a:endParaRPr lang="en-GB" sz="1400" dirty="0">
              <a:latin typeface="Century Gothic" panose="020B0502020202020204" pitchFamily="34" charset="0"/>
            </a:endParaRPr>
          </a:p>
          <a:p>
            <a:pPr algn="just"/>
            <a:r>
              <a:rPr lang="en-GB" sz="1400" b="1" dirty="0">
                <a:latin typeface="Century Gothic" panose="020B0502020202020204" pitchFamily="34" charset="0"/>
              </a:rPr>
              <a:t>Assess your competitive position. </a:t>
            </a:r>
            <a:r>
              <a:rPr lang="en-GB" sz="1400" dirty="0">
                <a:latin typeface="Century Gothic" panose="020B0502020202020204" pitchFamily="34" charset="0"/>
              </a:rPr>
              <a:t>Are you better or worse than other companies? </a:t>
            </a:r>
            <a:r>
              <a:rPr lang="en-GB" sz="1400" i="1" dirty="0">
                <a:latin typeface="Century Gothic" panose="020B0502020202020204" pitchFamily="34" charset="0"/>
              </a:rPr>
              <a:t>Where </a:t>
            </a:r>
            <a:r>
              <a:rPr lang="en-GB" sz="1400" dirty="0">
                <a:latin typeface="Century Gothic" panose="020B0502020202020204" pitchFamily="34" charset="0"/>
              </a:rPr>
              <a:t>are you better or worse?</a:t>
            </a:r>
          </a:p>
          <a:p>
            <a:pPr algn="just"/>
            <a:endParaRPr lang="en-GB" sz="1400" dirty="0">
              <a:latin typeface="Century Gothic" panose="020B0502020202020204" pitchFamily="34" charset="0"/>
            </a:endParaRPr>
          </a:p>
          <a:p>
            <a:pPr algn="just"/>
            <a:r>
              <a:rPr lang="en-GB" sz="1400" b="1" dirty="0">
                <a:latin typeface="Century Gothic" panose="020B0502020202020204" pitchFamily="34" charset="0"/>
              </a:rPr>
              <a:t>Make a Stop/Go decision before launch. </a:t>
            </a:r>
            <a:r>
              <a:rPr lang="en-GB" sz="1400" dirty="0">
                <a:latin typeface="Century Gothic" panose="020B0502020202020204" pitchFamily="34" charset="0"/>
              </a:rPr>
              <a:t>Is the design good enough to release to an unsuspecting world?</a:t>
            </a:r>
          </a:p>
          <a:p>
            <a:pPr algn="just"/>
            <a:endParaRPr lang="en-GB" sz="1400" dirty="0">
              <a:latin typeface="Century Gothic" panose="020B0502020202020204" pitchFamily="34" charset="0"/>
            </a:endParaRPr>
          </a:p>
          <a:p>
            <a:pPr algn="just"/>
            <a:r>
              <a:rPr lang="en-GB" sz="1400" b="1" dirty="0">
                <a:latin typeface="Century Gothic" panose="020B0502020202020204" pitchFamily="34" charset="0"/>
              </a:rPr>
              <a:t>Create bonus plans for design managers and higher-level executives. </a:t>
            </a:r>
            <a:r>
              <a:rPr lang="en-GB" sz="1400" dirty="0">
                <a:latin typeface="Century Gothic" panose="020B0502020202020204" pitchFamily="34" charset="0"/>
              </a:rPr>
              <a:t>For example, you can determine bonus amounts for development project leaders based on how many customer-support calls or emails their products generated during the year.</a:t>
            </a:r>
          </a:p>
          <a:p>
            <a:endParaRPr lang="en-GB" dirty="0">
              <a:latin typeface="Century Gothic" panose="020B0502020202020204" pitchFamily="34" charset="0"/>
            </a:endParaRPr>
          </a:p>
        </p:txBody>
      </p:sp>
      <p:sp>
        <p:nvSpPr>
          <p:cNvPr id="6" name="Rectangle 5"/>
          <p:cNvSpPr/>
          <p:nvPr/>
        </p:nvSpPr>
        <p:spPr>
          <a:xfrm>
            <a:off x="1485900" y="4954590"/>
            <a:ext cx="6172200" cy="1200329"/>
          </a:xfrm>
          <a:prstGeom prst="rect">
            <a:avLst/>
          </a:prstGeom>
        </p:spPr>
        <p:txBody>
          <a:bodyPr wrap="square">
            <a:spAutoFit/>
          </a:bodyPr>
          <a:lstStyle/>
          <a:p>
            <a:r>
              <a:rPr lang="en-GB" b="1" dirty="0">
                <a:solidFill>
                  <a:schemeClr val="accent2"/>
                </a:solidFill>
              </a:rPr>
              <a:t>Usability</a:t>
            </a:r>
            <a:r>
              <a:rPr lang="en-GB" dirty="0">
                <a:solidFill>
                  <a:schemeClr val="accent2"/>
                </a:solidFill>
              </a:rPr>
              <a:t> is the measure of the quality of a user's experience when interacting with a product or system - whether a web site, software application, mobile technology, or any user-operated device.</a:t>
            </a:r>
          </a:p>
        </p:txBody>
      </p:sp>
    </p:spTree>
    <p:extLst>
      <p:ext uri="{BB962C8B-B14F-4D97-AF65-F5344CB8AC3E}">
        <p14:creationId xmlns:p14="http://schemas.microsoft.com/office/powerpoint/2010/main" val="305560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12737"/>
            <a:ext cx="8229600" cy="1143000"/>
          </a:xfrm>
        </p:spPr>
        <p:txBody>
          <a:bodyPr/>
          <a:lstStyle/>
          <a:p>
            <a:r>
              <a:rPr lang="en-GB" dirty="0">
                <a:latin typeface="Century Gothic" panose="020B0502020202020204" pitchFamily="34" charset="0"/>
              </a:rPr>
              <a:t>How ?</a:t>
            </a:r>
          </a:p>
        </p:txBody>
      </p:sp>
      <p:sp>
        <p:nvSpPr>
          <p:cNvPr id="3" name="Content Placeholder 2"/>
          <p:cNvSpPr>
            <a:spLocks noGrp="1"/>
          </p:cNvSpPr>
          <p:nvPr>
            <p:ph idx="1"/>
          </p:nvPr>
        </p:nvSpPr>
        <p:spPr>
          <a:xfrm>
            <a:off x="1600200" y="1905000"/>
            <a:ext cx="8229600" cy="4525963"/>
          </a:xfrm>
        </p:spPr>
        <p:txBody>
          <a:bodyPr/>
          <a:lstStyle/>
          <a:p>
            <a:pPr marL="0" indent="0">
              <a:buNone/>
            </a:pPr>
            <a:r>
              <a:rPr lang="en-GB" dirty="0">
                <a:latin typeface="Broadway" panose="04040905080B02020502" pitchFamily="82" charset="0"/>
              </a:rPr>
              <a:t>   Inductive </a:t>
            </a:r>
            <a:r>
              <a:rPr lang="en-GB" dirty="0">
                <a:solidFill>
                  <a:srgbClr val="FF0000"/>
                </a:solidFill>
                <a:latin typeface="Broadway" panose="04040905080B02020502" pitchFamily="82" charset="0"/>
              </a:rPr>
              <a:t>VS</a:t>
            </a:r>
            <a:r>
              <a:rPr lang="en-GB" dirty="0">
                <a:latin typeface="Broadway" panose="04040905080B02020502" pitchFamily="82" charset="0"/>
              </a:rPr>
              <a:t> Deductive </a:t>
            </a:r>
          </a:p>
        </p:txBody>
      </p:sp>
      <p:pic>
        <p:nvPicPr>
          <p:cNvPr id="4" name="Picture 3"/>
          <p:cNvPicPr>
            <a:picLocks noChangeAspect="1"/>
          </p:cNvPicPr>
          <p:nvPr/>
        </p:nvPicPr>
        <p:blipFill>
          <a:blip r:embed="rId2"/>
          <a:stretch>
            <a:fillRect/>
          </a:stretch>
        </p:blipFill>
        <p:spPr>
          <a:xfrm>
            <a:off x="2359462" y="3200400"/>
            <a:ext cx="4120275" cy="2286000"/>
          </a:xfrm>
          <a:prstGeom prst="rect">
            <a:avLst/>
          </a:prstGeom>
        </p:spPr>
      </p:pic>
    </p:spTree>
    <p:extLst>
      <p:ext uri="{BB962C8B-B14F-4D97-AF65-F5344CB8AC3E}">
        <p14:creationId xmlns:p14="http://schemas.microsoft.com/office/powerpoint/2010/main" val="1066957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9658" y="-137476"/>
            <a:ext cx="8229600" cy="1143000"/>
          </a:xfrm>
        </p:spPr>
        <p:txBody>
          <a:bodyPr>
            <a:normAutofit/>
          </a:bodyPr>
          <a:lstStyle/>
          <a:p>
            <a:r>
              <a:rPr lang="en-GB" sz="4800" dirty="0">
                <a:latin typeface="Broadway" panose="04040905080B02020502" pitchFamily="82" charset="0"/>
              </a:rPr>
              <a:t>Inductive</a:t>
            </a:r>
            <a:endParaRPr lang="en-GB" sz="2000" dirty="0">
              <a:latin typeface="Broadway" panose="04040905080B02020502" pitchFamily="82" charset="0"/>
            </a:endParaRPr>
          </a:p>
        </p:txBody>
      </p:sp>
      <p:pic>
        <p:nvPicPr>
          <p:cNvPr id="3" name="Picture 2"/>
          <p:cNvPicPr>
            <a:picLocks noChangeAspect="1"/>
          </p:cNvPicPr>
          <p:nvPr/>
        </p:nvPicPr>
        <p:blipFill>
          <a:blip r:embed="rId2"/>
          <a:stretch>
            <a:fillRect/>
          </a:stretch>
        </p:blipFill>
        <p:spPr>
          <a:xfrm>
            <a:off x="304800" y="755702"/>
            <a:ext cx="2136349" cy="1600200"/>
          </a:xfrm>
          <a:prstGeom prst="rect">
            <a:avLst/>
          </a:prstGeom>
        </p:spPr>
      </p:pic>
      <p:sp>
        <p:nvSpPr>
          <p:cNvPr id="5" name="Title 1"/>
          <p:cNvSpPr txBox="1">
            <a:spLocks/>
          </p:cNvSpPr>
          <p:nvPr/>
        </p:nvSpPr>
        <p:spPr>
          <a:xfrm>
            <a:off x="2417199" y="1005524"/>
            <a:ext cx="35052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a:t>Something in mind</a:t>
            </a:r>
          </a:p>
          <a:p>
            <a:r>
              <a:rPr lang="en-GB" sz="2000" dirty="0"/>
              <a:t>(</a:t>
            </a:r>
            <a:r>
              <a:rPr lang="en-GB" sz="1200" dirty="0">
                <a:solidFill>
                  <a:srgbClr val="FF0000"/>
                </a:solidFill>
              </a:rPr>
              <a:t>We don’t care subjective or objective/ Yours or others, we only care about that it is in your mind and you think is problematic </a:t>
            </a:r>
            <a:r>
              <a:rPr lang="en-GB" sz="2000" dirty="0"/>
              <a:t>) </a:t>
            </a:r>
          </a:p>
        </p:txBody>
      </p:sp>
      <p:pic>
        <p:nvPicPr>
          <p:cNvPr id="8" name="Picture 7"/>
          <p:cNvPicPr>
            <a:picLocks noChangeAspect="1"/>
          </p:cNvPicPr>
          <p:nvPr/>
        </p:nvPicPr>
        <p:blipFill>
          <a:blip r:embed="rId3"/>
          <a:stretch>
            <a:fillRect/>
          </a:stretch>
        </p:blipFill>
        <p:spPr>
          <a:xfrm>
            <a:off x="1447800" y="2617341"/>
            <a:ext cx="1697019" cy="996202"/>
          </a:xfrm>
          <a:prstGeom prst="rect">
            <a:avLst/>
          </a:prstGeom>
        </p:spPr>
      </p:pic>
      <p:sp>
        <p:nvSpPr>
          <p:cNvPr id="9" name="Title 1"/>
          <p:cNvSpPr txBox="1">
            <a:spLocks/>
          </p:cNvSpPr>
          <p:nvPr/>
        </p:nvSpPr>
        <p:spPr>
          <a:xfrm>
            <a:off x="2971800" y="2494066"/>
            <a:ext cx="35052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a:t>Formulate </a:t>
            </a:r>
          </a:p>
          <a:p>
            <a:r>
              <a:rPr lang="en-GB" sz="2000" dirty="0"/>
              <a:t>(</a:t>
            </a:r>
            <a:r>
              <a:rPr lang="en-GB" sz="1200" dirty="0">
                <a:solidFill>
                  <a:srgbClr val="FF0000"/>
                </a:solidFill>
              </a:rPr>
              <a:t>Hypotheses – Assumptions</a:t>
            </a:r>
            <a:r>
              <a:rPr lang="en-GB" sz="2000" dirty="0"/>
              <a:t>)</a:t>
            </a:r>
          </a:p>
          <a:p>
            <a:r>
              <a:rPr lang="en-GB" sz="2000" dirty="0"/>
              <a:t>Cause and effect  </a:t>
            </a:r>
          </a:p>
          <a:p>
            <a:r>
              <a:rPr lang="en-GB" sz="1200" dirty="0"/>
              <a:t>philosophical concept of causality</a:t>
            </a:r>
            <a:r>
              <a:rPr lang="en-GB" sz="1400" dirty="0"/>
              <a:t> </a:t>
            </a:r>
          </a:p>
        </p:txBody>
      </p:sp>
      <p:pic>
        <p:nvPicPr>
          <p:cNvPr id="10" name="Picture 9"/>
          <p:cNvPicPr>
            <a:picLocks noChangeAspect="1"/>
          </p:cNvPicPr>
          <p:nvPr/>
        </p:nvPicPr>
        <p:blipFill>
          <a:blip r:embed="rId4"/>
          <a:stretch>
            <a:fillRect/>
          </a:stretch>
        </p:blipFill>
        <p:spPr>
          <a:xfrm>
            <a:off x="2711748" y="3885640"/>
            <a:ext cx="2032246" cy="1306444"/>
          </a:xfrm>
          <a:prstGeom prst="rect">
            <a:avLst/>
          </a:prstGeom>
        </p:spPr>
      </p:pic>
      <p:sp>
        <p:nvSpPr>
          <p:cNvPr id="11" name="Title 1"/>
          <p:cNvSpPr txBox="1">
            <a:spLocks/>
          </p:cNvSpPr>
          <p:nvPr/>
        </p:nvSpPr>
        <p:spPr>
          <a:xfrm>
            <a:off x="4343400" y="3927621"/>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a:t>Observe / Test </a:t>
            </a:r>
            <a:endParaRPr lang="en-GB" sz="1400" dirty="0"/>
          </a:p>
        </p:txBody>
      </p:sp>
      <p:pic>
        <p:nvPicPr>
          <p:cNvPr id="12" name="Picture 11"/>
          <p:cNvPicPr>
            <a:picLocks noChangeAspect="1"/>
          </p:cNvPicPr>
          <p:nvPr/>
        </p:nvPicPr>
        <p:blipFill>
          <a:blip r:embed="rId5"/>
          <a:stretch>
            <a:fillRect/>
          </a:stretch>
        </p:blipFill>
        <p:spPr>
          <a:xfrm>
            <a:off x="3429000" y="5398014"/>
            <a:ext cx="3048000" cy="1257300"/>
          </a:xfrm>
          <a:prstGeom prst="rect">
            <a:avLst/>
          </a:prstGeom>
        </p:spPr>
      </p:pic>
      <p:sp>
        <p:nvSpPr>
          <p:cNvPr id="14" name="Title 1"/>
          <p:cNvSpPr txBox="1">
            <a:spLocks/>
          </p:cNvSpPr>
          <p:nvPr/>
        </p:nvSpPr>
        <p:spPr>
          <a:xfrm>
            <a:off x="5651858" y="5398014"/>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a:t>Confirmation </a:t>
            </a:r>
            <a:endParaRPr lang="en-GB" sz="1400" dirty="0"/>
          </a:p>
        </p:txBody>
      </p:sp>
      <p:cxnSp>
        <p:nvCxnSpPr>
          <p:cNvPr id="13" name="Straight Arrow Connector 12"/>
          <p:cNvCxnSpPr/>
          <p:nvPr/>
        </p:nvCxnSpPr>
        <p:spPr>
          <a:xfrm>
            <a:off x="180334" y="2209800"/>
            <a:ext cx="3248666" cy="4445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634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755702"/>
            <a:ext cx="2136349" cy="1600200"/>
          </a:xfrm>
          <a:prstGeom prst="rect">
            <a:avLst/>
          </a:prstGeom>
        </p:spPr>
      </p:pic>
      <p:sp>
        <p:nvSpPr>
          <p:cNvPr id="5" name="Title 1"/>
          <p:cNvSpPr txBox="1">
            <a:spLocks/>
          </p:cNvSpPr>
          <p:nvPr/>
        </p:nvSpPr>
        <p:spPr>
          <a:xfrm>
            <a:off x="2417199" y="1005524"/>
            <a:ext cx="35052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a:t>Something in mind</a:t>
            </a:r>
          </a:p>
          <a:p>
            <a:r>
              <a:rPr lang="en-GB" sz="2000" dirty="0"/>
              <a:t>(</a:t>
            </a:r>
            <a:r>
              <a:rPr lang="en-GB" sz="1200" dirty="0">
                <a:solidFill>
                  <a:srgbClr val="FF0000"/>
                </a:solidFill>
              </a:rPr>
              <a:t>We don’t care subjective or objective/ Yours or others, we only care about that it is in your mind and you think it is problematic </a:t>
            </a:r>
            <a:r>
              <a:rPr lang="en-GB" sz="2000" dirty="0"/>
              <a:t>) </a:t>
            </a:r>
          </a:p>
        </p:txBody>
      </p:sp>
      <p:pic>
        <p:nvPicPr>
          <p:cNvPr id="8" name="Picture 7"/>
          <p:cNvPicPr>
            <a:picLocks noChangeAspect="1"/>
          </p:cNvPicPr>
          <p:nvPr/>
        </p:nvPicPr>
        <p:blipFill>
          <a:blip r:embed="rId3"/>
          <a:stretch>
            <a:fillRect/>
          </a:stretch>
        </p:blipFill>
        <p:spPr>
          <a:xfrm>
            <a:off x="1592639" y="2567465"/>
            <a:ext cx="1697019" cy="996202"/>
          </a:xfrm>
          <a:prstGeom prst="rect">
            <a:avLst/>
          </a:prstGeom>
        </p:spPr>
      </p:pic>
      <p:sp>
        <p:nvSpPr>
          <p:cNvPr id="9" name="Title 1"/>
          <p:cNvSpPr txBox="1">
            <a:spLocks/>
          </p:cNvSpPr>
          <p:nvPr/>
        </p:nvSpPr>
        <p:spPr>
          <a:xfrm>
            <a:off x="2971800" y="2494066"/>
            <a:ext cx="35052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a:t>Formulate </a:t>
            </a:r>
          </a:p>
          <a:p>
            <a:r>
              <a:rPr lang="en-GB" sz="2000" dirty="0"/>
              <a:t>(</a:t>
            </a:r>
            <a:r>
              <a:rPr lang="en-GB" sz="1200" dirty="0">
                <a:solidFill>
                  <a:srgbClr val="FF0000"/>
                </a:solidFill>
              </a:rPr>
              <a:t>Hypotheses – Assumptions</a:t>
            </a:r>
            <a:r>
              <a:rPr lang="en-GB" sz="2000" dirty="0"/>
              <a:t>)</a:t>
            </a:r>
          </a:p>
          <a:p>
            <a:r>
              <a:rPr lang="en-GB" sz="2000" dirty="0"/>
              <a:t>Cause and effect  </a:t>
            </a:r>
          </a:p>
          <a:p>
            <a:r>
              <a:rPr lang="en-GB" sz="1200" dirty="0"/>
              <a:t>philosophical concept of causality</a:t>
            </a:r>
            <a:r>
              <a:rPr lang="en-GB" sz="1400" dirty="0"/>
              <a:t> </a:t>
            </a:r>
          </a:p>
        </p:txBody>
      </p:sp>
      <p:pic>
        <p:nvPicPr>
          <p:cNvPr id="10" name="Picture 9"/>
          <p:cNvPicPr>
            <a:picLocks noChangeAspect="1"/>
          </p:cNvPicPr>
          <p:nvPr/>
        </p:nvPicPr>
        <p:blipFill>
          <a:blip r:embed="rId4"/>
          <a:stretch>
            <a:fillRect/>
          </a:stretch>
        </p:blipFill>
        <p:spPr>
          <a:xfrm>
            <a:off x="2711748" y="3885640"/>
            <a:ext cx="2032246" cy="1306444"/>
          </a:xfrm>
          <a:prstGeom prst="rect">
            <a:avLst/>
          </a:prstGeom>
        </p:spPr>
      </p:pic>
      <p:sp>
        <p:nvSpPr>
          <p:cNvPr id="11" name="Title 1"/>
          <p:cNvSpPr txBox="1">
            <a:spLocks/>
          </p:cNvSpPr>
          <p:nvPr/>
        </p:nvSpPr>
        <p:spPr>
          <a:xfrm>
            <a:off x="4343400" y="3946040"/>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a:t>Observe / Test </a:t>
            </a:r>
            <a:endParaRPr lang="en-GB" sz="1400" dirty="0"/>
          </a:p>
        </p:txBody>
      </p:sp>
      <p:pic>
        <p:nvPicPr>
          <p:cNvPr id="12" name="Picture 11"/>
          <p:cNvPicPr>
            <a:picLocks noChangeAspect="1"/>
          </p:cNvPicPr>
          <p:nvPr/>
        </p:nvPicPr>
        <p:blipFill>
          <a:blip r:embed="rId5"/>
          <a:stretch>
            <a:fillRect/>
          </a:stretch>
        </p:blipFill>
        <p:spPr>
          <a:xfrm>
            <a:off x="3429000" y="5398014"/>
            <a:ext cx="3048000" cy="1257300"/>
          </a:xfrm>
          <a:prstGeom prst="rect">
            <a:avLst/>
          </a:prstGeom>
        </p:spPr>
      </p:pic>
      <p:sp>
        <p:nvSpPr>
          <p:cNvPr id="14" name="Title 1"/>
          <p:cNvSpPr txBox="1">
            <a:spLocks/>
          </p:cNvSpPr>
          <p:nvPr/>
        </p:nvSpPr>
        <p:spPr>
          <a:xfrm>
            <a:off x="5922399" y="5398014"/>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a:t>Confirmation </a:t>
            </a:r>
            <a:endParaRPr lang="en-GB" sz="1400" dirty="0"/>
          </a:p>
        </p:txBody>
      </p:sp>
      <p:cxnSp>
        <p:nvCxnSpPr>
          <p:cNvPr id="16" name="Straight Connector 15"/>
          <p:cNvCxnSpPr/>
          <p:nvPr/>
        </p:nvCxnSpPr>
        <p:spPr>
          <a:xfrm flipV="1">
            <a:off x="7772400" y="1005524"/>
            <a:ext cx="0" cy="4709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828800" y="1005524"/>
            <a:ext cx="594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3289658" y="-137476"/>
            <a:ext cx="8229600" cy="1143000"/>
          </a:xfrm>
        </p:spPr>
        <p:txBody>
          <a:bodyPr>
            <a:normAutofit/>
          </a:bodyPr>
          <a:lstStyle/>
          <a:p>
            <a:r>
              <a:rPr lang="en-GB" sz="4800" dirty="0">
                <a:latin typeface="Broadway" panose="04040905080B02020502" pitchFamily="82" charset="0"/>
              </a:rPr>
              <a:t>Inductive</a:t>
            </a:r>
            <a:endParaRPr lang="en-GB" sz="2000" dirty="0">
              <a:latin typeface="Broadway" panose="04040905080B02020502" pitchFamily="82" charset="0"/>
            </a:endParaRPr>
          </a:p>
        </p:txBody>
      </p:sp>
      <p:cxnSp>
        <p:nvCxnSpPr>
          <p:cNvPr id="13" name="Straight Arrow Connector 12"/>
          <p:cNvCxnSpPr/>
          <p:nvPr/>
        </p:nvCxnSpPr>
        <p:spPr>
          <a:xfrm>
            <a:off x="180334" y="2209800"/>
            <a:ext cx="3248666" cy="4445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07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666" y="83856"/>
            <a:ext cx="8229600" cy="1143000"/>
          </a:xfrm>
        </p:spPr>
        <p:txBody>
          <a:bodyPr>
            <a:normAutofit/>
          </a:bodyPr>
          <a:lstStyle/>
          <a:p>
            <a:r>
              <a:rPr lang="en-GB" sz="4800" dirty="0">
                <a:latin typeface="Broadway" panose="04040905080B02020502" pitchFamily="82" charset="0"/>
              </a:rPr>
              <a:t>Deductive</a:t>
            </a:r>
          </a:p>
        </p:txBody>
      </p:sp>
      <p:pic>
        <p:nvPicPr>
          <p:cNvPr id="3" name="Picture 2"/>
          <p:cNvPicPr>
            <a:picLocks noChangeAspect="1"/>
          </p:cNvPicPr>
          <p:nvPr/>
        </p:nvPicPr>
        <p:blipFill>
          <a:blip r:embed="rId2"/>
          <a:stretch>
            <a:fillRect/>
          </a:stretch>
        </p:blipFill>
        <p:spPr>
          <a:xfrm>
            <a:off x="5023920" y="5601336"/>
            <a:ext cx="1469348" cy="1100593"/>
          </a:xfrm>
          <a:prstGeom prst="rect">
            <a:avLst/>
          </a:prstGeom>
        </p:spPr>
      </p:pic>
      <p:sp>
        <p:nvSpPr>
          <p:cNvPr id="5" name="Title 1"/>
          <p:cNvSpPr txBox="1">
            <a:spLocks/>
          </p:cNvSpPr>
          <p:nvPr/>
        </p:nvSpPr>
        <p:spPr>
          <a:xfrm>
            <a:off x="5889996" y="5582014"/>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dirty="0"/>
              <a:t>Something in mind</a:t>
            </a:r>
          </a:p>
        </p:txBody>
      </p:sp>
      <p:pic>
        <p:nvPicPr>
          <p:cNvPr id="8" name="Picture 7"/>
          <p:cNvPicPr>
            <a:picLocks noChangeAspect="1"/>
          </p:cNvPicPr>
          <p:nvPr/>
        </p:nvPicPr>
        <p:blipFill>
          <a:blip r:embed="rId3"/>
          <a:stretch>
            <a:fillRect/>
          </a:stretch>
        </p:blipFill>
        <p:spPr>
          <a:xfrm>
            <a:off x="2699069" y="3338790"/>
            <a:ext cx="1697019" cy="996202"/>
          </a:xfrm>
          <a:prstGeom prst="rect">
            <a:avLst/>
          </a:prstGeom>
        </p:spPr>
      </p:pic>
      <p:sp>
        <p:nvSpPr>
          <p:cNvPr id="9" name="Title 1"/>
          <p:cNvSpPr txBox="1">
            <a:spLocks/>
          </p:cNvSpPr>
          <p:nvPr/>
        </p:nvSpPr>
        <p:spPr>
          <a:xfrm>
            <a:off x="3822077" y="3028968"/>
            <a:ext cx="35052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Century Gothic" panose="020B0502020202020204" pitchFamily="34" charset="0"/>
              </a:rPr>
              <a:t>Formulate </a:t>
            </a:r>
            <a:endParaRPr lang="en-GB" sz="2200" dirty="0">
              <a:latin typeface="Century Gothic" panose="020B0502020202020204" pitchFamily="34" charset="0"/>
            </a:endParaRPr>
          </a:p>
          <a:p>
            <a:r>
              <a:rPr lang="en-GB" sz="2000" dirty="0"/>
              <a:t>(</a:t>
            </a:r>
            <a:r>
              <a:rPr lang="en-GB" sz="1200" dirty="0">
                <a:solidFill>
                  <a:srgbClr val="FF0000"/>
                </a:solidFill>
              </a:rPr>
              <a:t>Hypotheses – Assumption</a:t>
            </a:r>
            <a:r>
              <a:rPr lang="en-GB" sz="2000" dirty="0"/>
              <a:t>)</a:t>
            </a:r>
          </a:p>
          <a:p>
            <a:r>
              <a:rPr lang="en-GB" sz="2000" dirty="0"/>
              <a:t>Cause and effect  </a:t>
            </a:r>
          </a:p>
          <a:p>
            <a:r>
              <a:rPr lang="en-GB" sz="1200" dirty="0"/>
              <a:t>philosophical concept of causality</a:t>
            </a:r>
            <a:r>
              <a:rPr lang="en-GB" sz="1400" dirty="0"/>
              <a:t> </a:t>
            </a:r>
          </a:p>
        </p:txBody>
      </p:sp>
      <p:pic>
        <p:nvPicPr>
          <p:cNvPr id="10" name="Picture 9"/>
          <p:cNvPicPr>
            <a:picLocks noChangeAspect="1"/>
          </p:cNvPicPr>
          <p:nvPr/>
        </p:nvPicPr>
        <p:blipFill>
          <a:blip r:embed="rId4"/>
          <a:stretch>
            <a:fillRect/>
          </a:stretch>
        </p:blipFill>
        <p:spPr>
          <a:xfrm>
            <a:off x="228600" y="333822"/>
            <a:ext cx="1905123" cy="1224722"/>
          </a:xfrm>
          <a:prstGeom prst="rect">
            <a:avLst/>
          </a:prstGeom>
        </p:spPr>
      </p:pic>
      <p:sp>
        <p:nvSpPr>
          <p:cNvPr id="11" name="Title 1"/>
          <p:cNvSpPr txBox="1">
            <a:spLocks/>
          </p:cNvSpPr>
          <p:nvPr/>
        </p:nvSpPr>
        <p:spPr>
          <a:xfrm>
            <a:off x="1496066" y="330329"/>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00" dirty="0">
                <a:latin typeface="Century Gothic" panose="020B0502020202020204" pitchFamily="34" charset="0"/>
              </a:rPr>
              <a:t>Observe</a:t>
            </a:r>
          </a:p>
        </p:txBody>
      </p:sp>
      <p:pic>
        <p:nvPicPr>
          <p:cNvPr id="12" name="Picture 11"/>
          <p:cNvPicPr>
            <a:picLocks noChangeAspect="1"/>
          </p:cNvPicPr>
          <p:nvPr/>
        </p:nvPicPr>
        <p:blipFill>
          <a:blip r:embed="rId5"/>
          <a:stretch>
            <a:fillRect/>
          </a:stretch>
        </p:blipFill>
        <p:spPr>
          <a:xfrm>
            <a:off x="3867345" y="4541756"/>
            <a:ext cx="2020592" cy="833494"/>
          </a:xfrm>
          <a:prstGeom prst="rect">
            <a:avLst/>
          </a:prstGeom>
        </p:spPr>
      </p:pic>
      <p:sp>
        <p:nvSpPr>
          <p:cNvPr id="14" name="Title 1"/>
          <p:cNvSpPr txBox="1">
            <a:spLocks/>
          </p:cNvSpPr>
          <p:nvPr/>
        </p:nvSpPr>
        <p:spPr>
          <a:xfrm>
            <a:off x="5334000" y="4305491"/>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900" dirty="0">
                <a:latin typeface="Century Gothic" panose="020B0502020202020204" pitchFamily="34" charset="0"/>
              </a:rPr>
              <a:t>Confirmation </a:t>
            </a:r>
            <a:endParaRPr lang="en-GB" sz="1400" dirty="0">
              <a:latin typeface="Century Gothic" panose="020B0502020202020204" pitchFamily="34" charset="0"/>
            </a:endParaRPr>
          </a:p>
        </p:txBody>
      </p:sp>
      <p:pic>
        <p:nvPicPr>
          <p:cNvPr id="4" name="Picture 3"/>
          <p:cNvPicPr>
            <a:picLocks noChangeAspect="1"/>
          </p:cNvPicPr>
          <p:nvPr/>
        </p:nvPicPr>
        <p:blipFill>
          <a:blip r:embed="rId6"/>
          <a:stretch>
            <a:fillRect/>
          </a:stretch>
        </p:blipFill>
        <p:spPr>
          <a:xfrm>
            <a:off x="1676400" y="1687040"/>
            <a:ext cx="2045339" cy="1421853"/>
          </a:xfrm>
          <a:prstGeom prst="rect">
            <a:avLst/>
          </a:prstGeom>
        </p:spPr>
      </p:pic>
      <p:sp>
        <p:nvSpPr>
          <p:cNvPr id="15" name="Title 1"/>
          <p:cNvSpPr txBox="1">
            <a:spLocks/>
          </p:cNvSpPr>
          <p:nvPr/>
        </p:nvSpPr>
        <p:spPr>
          <a:xfrm>
            <a:off x="2943866" y="1782586"/>
            <a:ext cx="35052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100" dirty="0">
                <a:latin typeface="Century Gothic" panose="020B0502020202020204" pitchFamily="34" charset="0"/>
              </a:rPr>
              <a:t>Pattern </a:t>
            </a:r>
            <a:endParaRPr lang="en-GB" sz="1200" dirty="0">
              <a:latin typeface="Century Gothic" panose="020B0502020202020204" pitchFamily="34" charset="0"/>
            </a:endParaRPr>
          </a:p>
        </p:txBody>
      </p:sp>
      <p:cxnSp>
        <p:nvCxnSpPr>
          <p:cNvPr id="7" name="Straight Arrow Connector 6"/>
          <p:cNvCxnSpPr/>
          <p:nvPr/>
        </p:nvCxnSpPr>
        <p:spPr>
          <a:xfrm>
            <a:off x="228600" y="1558544"/>
            <a:ext cx="4772666" cy="5035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080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2011</TotalTime>
  <Words>1786</Words>
  <Application>Microsoft Macintosh PowerPoint</Application>
  <PresentationFormat>On-screen Show (4:3)</PresentationFormat>
  <Paragraphs>252</Paragraphs>
  <Slides>44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BatangChe</vt:lpstr>
      <vt:lpstr>Arial</vt:lpstr>
      <vt:lpstr>Arial Black</vt:lpstr>
      <vt:lpstr>Baskerville Old Face</vt:lpstr>
      <vt:lpstr>Broadway</vt:lpstr>
      <vt:lpstr>Calibri</vt:lpstr>
      <vt:lpstr>Century Gothic</vt:lpstr>
      <vt:lpstr>Helvetica</vt:lpstr>
      <vt:lpstr>inherit</vt:lpstr>
      <vt:lpstr>Wingdings</vt:lpstr>
      <vt:lpstr>Office Theme</vt:lpstr>
      <vt:lpstr>PowerPoint Presentation</vt:lpstr>
      <vt:lpstr>PowerPoint Presentation</vt:lpstr>
      <vt:lpstr>PowerPoint Presentation</vt:lpstr>
      <vt:lpstr>PowerPoint Presentation</vt:lpstr>
      <vt:lpstr>Usability Why?</vt:lpstr>
      <vt:lpstr>How ?</vt:lpstr>
      <vt:lpstr>Inductive</vt:lpstr>
      <vt:lpstr>Inductive</vt:lpstr>
      <vt:lpstr>Deductive</vt:lpstr>
      <vt:lpstr>PowerPoint Presentation</vt:lpstr>
      <vt:lpstr>Test Design </vt:lpstr>
      <vt:lpstr>Test Design Metrics </vt:lpstr>
      <vt:lpstr>How to Measure It is easy to specify usability metrics, but hard to collect them. Typically, usability is measured relative to users' performance on a given set of test tasks. The most basic measures are based on the definition of usability as a quality metric: </vt:lpstr>
      <vt:lpstr>Success Rate</vt:lpstr>
      <vt:lpstr>Test Task</vt:lpstr>
      <vt:lpstr>PowerPoint Presentation</vt:lpstr>
      <vt:lpstr>PowerPoint Presentation</vt:lpstr>
      <vt:lpstr>PowerPoint Presentation</vt:lpstr>
      <vt:lpstr>Test Task</vt:lpstr>
      <vt:lpstr>Consent Forms</vt:lpstr>
      <vt:lpstr>PowerPoint Presentation</vt:lpstr>
      <vt:lpstr>Running the test</vt:lpstr>
      <vt:lpstr>Testing Techniques</vt:lpstr>
      <vt:lpstr>Testing Techniques</vt:lpstr>
      <vt:lpstr>Running the test </vt:lpstr>
      <vt:lpstr>PowerPoint Presentation</vt:lpstr>
      <vt:lpstr>Running the test</vt:lpstr>
      <vt:lpstr>PowerPoint Presentation</vt:lpstr>
      <vt:lpstr>PowerPoint Presentation</vt:lpstr>
      <vt:lpstr>Project  Test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Akrill</dc:creator>
  <cp:lastModifiedBy>Microsoft Office User</cp:lastModifiedBy>
  <cp:revision>66</cp:revision>
  <dcterms:created xsi:type="dcterms:W3CDTF">2006-08-16T00:00:00Z</dcterms:created>
  <dcterms:modified xsi:type="dcterms:W3CDTF">2020-12-11T12:12:54Z</dcterms:modified>
</cp:coreProperties>
</file>